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</p:sldMasterIdLst>
  <p:notesMasterIdLst>
    <p:notesMasterId r:id="rId160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85" r:id="rId61"/>
    <p:sldId id="388" r:id="rId62"/>
    <p:sldId id="386" r:id="rId63"/>
    <p:sldId id="389" r:id="rId64"/>
    <p:sldId id="390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59" r:id="rId116"/>
    <p:sldId id="391" r:id="rId117"/>
    <p:sldId id="392" r:id="rId118"/>
    <p:sldId id="393" r:id="rId119"/>
    <p:sldId id="394" r:id="rId120"/>
    <p:sldId id="395" r:id="rId121"/>
    <p:sldId id="396" r:id="rId122"/>
    <p:sldId id="397" r:id="rId123"/>
    <p:sldId id="399" r:id="rId124"/>
    <p:sldId id="398" r:id="rId125"/>
    <p:sldId id="400" r:id="rId126"/>
    <p:sldId id="401" r:id="rId127"/>
    <p:sldId id="404" r:id="rId128"/>
    <p:sldId id="405" r:id="rId129"/>
    <p:sldId id="403" r:id="rId130"/>
    <p:sldId id="407" r:id="rId131"/>
    <p:sldId id="408" r:id="rId132"/>
    <p:sldId id="406" r:id="rId133"/>
    <p:sldId id="410" r:id="rId134"/>
    <p:sldId id="360" r:id="rId135"/>
    <p:sldId id="361" r:id="rId136"/>
    <p:sldId id="362" r:id="rId137"/>
    <p:sldId id="363" r:id="rId138"/>
    <p:sldId id="364" r:id="rId139"/>
    <p:sldId id="365" r:id="rId140"/>
    <p:sldId id="366" r:id="rId141"/>
    <p:sldId id="367" r:id="rId142"/>
    <p:sldId id="368" r:id="rId143"/>
    <p:sldId id="369" r:id="rId144"/>
    <p:sldId id="370" r:id="rId145"/>
    <p:sldId id="371" r:id="rId146"/>
    <p:sldId id="372" r:id="rId147"/>
    <p:sldId id="373" r:id="rId148"/>
    <p:sldId id="374" r:id="rId149"/>
    <p:sldId id="375" r:id="rId150"/>
    <p:sldId id="376" r:id="rId151"/>
    <p:sldId id="377" r:id="rId152"/>
    <p:sldId id="378" r:id="rId153"/>
    <p:sldId id="379" r:id="rId154"/>
    <p:sldId id="380" r:id="rId155"/>
    <p:sldId id="381" r:id="rId156"/>
    <p:sldId id="382" r:id="rId157"/>
    <p:sldId id="383" r:id="rId158"/>
    <p:sldId id="384" r:id="rId159"/>
  </p:sldIdLst>
  <p:sldSz cx="9144000" cy="6858000" type="screen4x3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 snapToObjects="1">
      <p:cViewPr varScale="1">
        <p:scale>
          <a:sx n="85" d="100"/>
          <a:sy n="85" d="100"/>
        </p:scale>
        <p:origin x="17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60" Type="http://schemas.openxmlformats.org/officeDocument/2006/relationships/notesMaster" Target="notesMasters/notesMaster1.xml"/><Relationship Id="rId161" Type="http://schemas.openxmlformats.org/officeDocument/2006/relationships/presProps" Target="presProps.xml"/><Relationship Id="rId162" Type="http://schemas.openxmlformats.org/officeDocument/2006/relationships/viewProps" Target="viewProps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63" Type="http://schemas.openxmlformats.org/officeDocument/2006/relationships/theme" Target="theme/theme1.xml"/><Relationship Id="rId164" Type="http://schemas.openxmlformats.org/officeDocument/2006/relationships/tableStyles" Target="tableStyles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body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GB" noProof="0"/>
              <a:t>Click to edit the notes format</a:t>
            </a:r>
          </a:p>
        </p:txBody>
      </p:sp>
      <p:sp>
        <p:nvSpPr>
          <p:cNvPr id="25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1363" cy="534988"/>
          </a:xfrm>
          <a:prstGeom prst="rect">
            <a:avLst/>
          </a:prstGeom>
        </p:spPr>
        <p:txBody>
          <a:bodyPr lIns="0" tIns="0" rIns="0" bIns="0"/>
          <a:lstStyle>
            <a:lvl1pPr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&lt;header&gt;</a:t>
            </a:r>
          </a:p>
        </p:txBody>
      </p:sp>
      <p:sp>
        <p:nvSpPr>
          <p:cNvPr id="257" name="PlaceHolder 3"/>
          <p:cNvSpPr>
            <a:spLocks noGrp="1"/>
          </p:cNvSpPr>
          <p:nvPr>
            <p:ph type="dt"/>
          </p:nvPr>
        </p:nvSpPr>
        <p:spPr>
          <a:xfrm>
            <a:off x="4278313" y="0"/>
            <a:ext cx="3281362" cy="534988"/>
          </a:xfrm>
          <a:prstGeom prst="rect">
            <a:avLst/>
          </a:prstGeom>
        </p:spPr>
        <p:txBody>
          <a:bodyPr lIns="0" tIns="0" rIns="0" bIns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&lt;date/time&gt;</a:t>
            </a:r>
          </a:p>
        </p:txBody>
      </p:sp>
      <p:sp>
        <p:nvSpPr>
          <p:cNvPr id="258" name="PlaceHolder 4"/>
          <p:cNvSpPr>
            <a:spLocks noGrp="1"/>
          </p:cNvSpPr>
          <p:nvPr>
            <p:ph type="ftr"/>
          </p:nvPr>
        </p:nvSpPr>
        <p:spPr>
          <a:xfrm>
            <a:off x="0" y="10156825"/>
            <a:ext cx="3281363" cy="534988"/>
          </a:xfrm>
          <a:prstGeom prst="rect">
            <a:avLst/>
          </a:prstGeom>
        </p:spPr>
        <p:txBody>
          <a:bodyPr lIns="0" tIns="0" rIns="0" bIns="0" anchor="b"/>
          <a:lstStyle>
            <a:lvl1pPr fontAlgn="auto">
              <a:spcBef>
                <a:spcPts val="0"/>
              </a:spcBef>
              <a:spcAft>
                <a:spcPts val="0"/>
              </a:spcAft>
              <a:defRPr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GB"/>
              <a:t>&lt;footer&gt;</a:t>
            </a:r>
          </a:p>
        </p:txBody>
      </p:sp>
      <p:sp>
        <p:nvSpPr>
          <p:cNvPr id="259" name="PlaceHolder 5"/>
          <p:cNvSpPr>
            <a:spLocks noGrp="1"/>
          </p:cNvSpPr>
          <p:nvPr>
            <p:ph type="sldNum"/>
          </p:nvPr>
        </p:nvSpPr>
        <p:spPr>
          <a:xfrm>
            <a:off x="4278313" y="10156825"/>
            <a:ext cx="3281362" cy="534988"/>
          </a:xfrm>
          <a:prstGeom prst="rect">
            <a:avLst/>
          </a:prstGeo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E7CDDE87-70B9-AB49-B3DE-1340329B876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15900" indent="-214313"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Practical 2 – Bring Your Own Data</a:t>
            </a:r>
          </a:p>
          <a:p>
            <a:pPr marL="215900" indent="-214313" eaLnBrk="1" hangingPunct="1">
              <a:spcBef>
                <a:spcPct val="0"/>
              </a:spcBef>
            </a:pPr>
            <a:endParaRPr lang="en-GB" altLang="en-US" sz="2000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992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A2260A3E-C1F4-454E-A39E-EC5A14FB3856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6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8C482DB-C9AC-9149-8405-3753EE3C6F50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55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A272BA6E-05CF-0D4D-9973-96DE1B556A7E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56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B0B992A-8357-3042-B512-90095778C7F0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57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7C2109FD-EF53-3D4D-B822-D845069F656C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58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8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8664165A-FDAD-C647-AE8E-DC4A06954949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59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10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E77D82D8-D941-D842-A6E1-5718A520E95C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80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+mn-ea"/>
              </a:rPr>
              <a:t>-Raster data is constructed by surveying or sampling at regular intervals on a grid layout.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+mn-ea"/>
              </a:rPr>
              <a:t>	e.g. soil sample every 500m, or interpolated (estimated) from contours.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+mn-ea"/>
              </a:rPr>
              <a:t>-Usually assigned a colour in GIS. Includes images, aerial photos.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+mn-ea"/>
              </a:rPr>
              <a:t>-You can convert data between the different formats quite easily in the software for different applications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12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78DD38B8-BCCB-A544-992A-33D71B3CA586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104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15900" indent="-214313"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We can use a GIS for an almost infinite range of purposes, including…</a:t>
            </a:r>
          </a:p>
          <a:p>
            <a:pPr marL="215900" indent="-214313"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-Location-based queries (e.g. where is the community centre?)</a:t>
            </a:r>
          </a:p>
          <a:p>
            <a:pPr marL="215900" indent="-214313" eaLnBrk="1" hangingPunct="1">
              <a:spcBef>
                <a:spcPct val="0"/>
              </a:spcBef>
              <a:buClr>
                <a:srgbClr val="000000"/>
              </a:buClr>
              <a:buFont typeface="StarSymbol" charset="0"/>
              <a:buChar char="-"/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Relationship-based queries (e.g. where is the nearest Well or bore hole?)</a:t>
            </a:r>
          </a:p>
          <a:p>
            <a:pPr marL="215900" indent="-214313" eaLnBrk="1" hangingPunct="1">
              <a:spcBef>
                <a:spcPct val="0"/>
              </a:spcBef>
              <a:buClr>
                <a:srgbClr val="000000"/>
              </a:buClr>
              <a:buFont typeface="StarSymbol" charset="0"/>
              <a:buChar char="-"/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Network analysis (e.g. what is the shortest route between A and B?)</a:t>
            </a:r>
          </a:p>
          <a:p>
            <a:pPr marL="215900" indent="-214313" eaLnBrk="1" hangingPunct="1">
              <a:spcBef>
                <a:spcPct val="0"/>
              </a:spcBef>
              <a:buClr>
                <a:srgbClr val="000000"/>
              </a:buClr>
              <a:buFont typeface="StarSymbol" charset="0"/>
              <a:buChar char="-"/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Trend analysis (e.g. how has land use changed between time A and time B?)</a:t>
            </a:r>
          </a:p>
          <a:p>
            <a:pPr marL="215900" indent="-214313" eaLnBrk="1" hangingPunct="1">
              <a:spcBef>
                <a:spcPct val="0"/>
              </a:spcBef>
              <a:buClr>
                <a:srgbClr val="000000"/>
              </a:buClr>
              <a:buFont typeface="StarSymbol" charset="0"/>
              <a:buChar char="-"/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3D visualisation (e.g. displaying 3d flood models)</a:t>
            </a:r>
          </a:p>
          <a:p>
            <a:pPr marL="215900" indent="-214313" eaLnBrk="1" hangingPunct="1">
              <a:spcBef>
                <a:spcPct val="0"/>
              </a:spcBef>
            </a:pPr>
            <a:endParaRPr lang="en-GB" altLang="en-US" sz="2000">
              <a:solidFill>
                <a:srgbClr val="000000"/>
              </a:solidFill>
              <a:ea typeface="ＭＳ Ｐゴシック" charset="-128"/>
            </a:endParaRPr>
          </a:p>
          <a:p>
            <a:pPr marL="215900" indent="-214313"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This course will give you experience in using all three levels of using geographic information systems.</a:t>
            </a:r>
          </a:p>
        </p:txBody>
      </p:sp>
      <p:sp>
        <p:nvSpPr>
          <p:cNvPr id="994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0C9B4755-E8E6-CC43-BF08-154E8725CE58}" type="slidenum">
              <a:rPr lang="en-GB" altLang="en-US" sz="1200">
                <a:solidFill>
                  <a:srgbClr val="000000"/>
                </a:solidFill>
                <a:latin typeface="Times New Roman" charset="0"/>
              </a:rPr>
              <a:pPr algn="r" eaLnBrk="1" hangingPunct="1"/>
              <a:t>9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+mn-ea"/>
              </a:rPr>
              <a:t>Maintains angle but not area.</a:t>
            </a:r>
          </a:p>
        </p:txBody>
      </p:sp>
      <p:sp>
        <p:nvSpPr>
          <p:cNvPr id="996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E662DEEE-9B04-384B-BB61-70E85212182C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35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CustomShape 1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0EC34240-02B0-0446-AF71-F92F31B3068F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41</a:t>
            </a:fld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998" name="PlaceHolder 2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-Coordinate Systems are derived from projections and are used to give coordinates (numbers) to locations on the Earth</a:t>
            </a:r>
            <a:r>
              <a:rPr lang="en-GB" altLang="en-GB" sz="2000">
                <a:solidFill>
                  <a:srgbClr val="000000"/>
                </a:solidFill>
                <a:ea typeface="ＭＳ Ｐゴシック" charset="-128"/>
              </a:rPr>
              <a:t>’</a:t>
            </a: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s surface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-Best if your data is all in the same coordinate system (otherwise the coordinates might be slightly different for the same location), but ArcMap can convert between them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-Most common: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	-Lat/Long (also WGS 1984) used by most GPS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	-BNG (British National Grid) very common in UK data – Ordnance Survey format.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-Most important – are all your data in the same coordinate system?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-ArcMap can convert, but often if your data appears in the wrong place, it is because there is something wrong with the coordinate system. </a:t>
            </a:r>
          </a:p>
          <a:p>
            <a:pPr eaLnBrk="1" hangingPunct="1">
              <a:spcBef>
                <a:spcPct val="0"/>
              </a:spcBef>
            </a:pPr>
            <a:endParaRPr lang="en-GB" altLang="en-US" sz="2000">
              <a:solidFill>
                <a:srgbClr val="000000"/>
              </a:solidFill>
              <a:ea typeface="ＭＳ Ｐゴシック" charset="-128"/>
            </a:endParaRPr>
          </a:p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http://www.worldatlas.com/webimage/testmaps/latslongs.htm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http://www.ordnancesurvey.co.uk/oswebsite/gps/information/coordinatesystemsinfo/guidetonationalgrid/page13.html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2000">
                <a:solidFill>
                  <a:srgbClr val="000000"/>
                </a:solidFill>
                <a:ea typeface="ＭＳ Ｐゴシック" charset="-128"/>
              </a:rPr>
              <a:t>http://www.ordnancesurvey.co.uk/oswebsite/gps/information/coordinatesystemsinfo/guidetonationalgrid/page8.html</a:t>
            </a:r>
          </a:p>
          <a:p>
            <a:pPr eaLnBrk="1" hangingPunct="1">
              <a:spcBef>
                <a:spcPct val="0"/>
              </a:spcBef>
            </a:pPr>
            <a:endParaRPr lang="en-GB" altLang="en-US" sz="2000">
              <a:solidFill>
                <a:srgbClr val="000000"/>
              </a:solidFill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0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DF840184-0EE9-3742-B560-79CB06CB6779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50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2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A6CA8966-340C-9043-B93F-43D766767D86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51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4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9201DD58-31A3-8146-B068-4D604CD6F283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52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A6794C49-5C57-624D-9D73-58721E9A3693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53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 type="body"/>
          </p:nvPr>
        </p:nvSpPr>
        <p:spPr>
          <a:xfrm>
            <a:off x="914400" y="3257550"/>
            <a:ext cx="7313613" cy="3084513"/>
          </a:xfr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2000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+mn-ea"/>
            </a:endParaRPr>
          </a:p>
        </p:txBody>
      </p:sp>
      <p:sp>
        <p:nvSpPr>
          <p:cNvPr id="1006" name="CustomShape 2"/>
          <p:cNvSpPr/>
          <p:nvPr/>
        </p:nvSpPr>
        <p:spPr>
          <a:xfrm>
            <a:off x="5180013" y="6513513"/>
            <a:ext cx="3960812" cy="3413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fld id="{E1C9A9AA-FA41-1240-976D-C9AB96E9D58A}" type="slidenum">
              <a:rPr lang="en-GB" altLang="en-US" sz="1200">
                <a:solidFill>
                  <a:srgbClr val="000000"/>
                </a:solidFill>
              </a:rPr>
              <a:pPr algn="r" eaLnBrk="1" hangingPunct="1"/>
              <a:t>54</a:t>
            </a:fld>
            <a:endParaRPr lang="en-GB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006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749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264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24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8364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1034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70317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4492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64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191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085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2099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6005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3814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5493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01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16513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1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851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795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5906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0950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5011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6384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484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4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800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7213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420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32533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4837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1080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934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2294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4638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92144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922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43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5188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98538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4825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56140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01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7925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5970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2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9113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47851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88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27194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91375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4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1604963"/>
            <a:ext cx="4984750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914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915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9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91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9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917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9pPr>
    </p:bodyStyle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 altLang="en-US"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918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9pPr>
    </p:bodyStyle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 altLang="en-US"/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963"/>
            <a:ext cx="8229600" cy="397668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19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9pPr>
    </p:bodyStyle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PlaceHolder 1"/>
          <p:cNvSpPr>
            <a:spLocks noGrp="1"/>
          </p:cNvSpPr>
          <p:nvPr>
            <p:ph type="title"/>
          </p:nvPr>
        </p:nvSpPr>
        <p:spPr bwMode="auto">
          <a:xfrm>
            <a:off x="457200" y="273050"/>
            <a:ext cx="82296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 altLang="en-US"/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604963"/>
            <a:ext cx="4014788" cy="397668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3600" y="1604963"/>
            <a:ext cx="4016375" cy="3976687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5"/>
            <a:r>
              <a:rPr lang="en-GB"/>
              <a:t>Sixth Outline Level</a:t>
            </a:r>
          </a:p>
          <a:p>
            <a:pPr lvl="6"/>
            <a:r>
              <a:rPr lang="en-GB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2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  <a:ea typeface="ＭＳ Ｐゴシック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1.png"/><Relationship Id="rId3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86.emf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4.emf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7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jpe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5.jpe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://data.cdrc.ac.uk/" TargetMode="Externa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8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2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5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hyperlink" Target="http://www.alex-singleton.com/r/2014/02/05/2011-census-open-atlas-project-version-tw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2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3.png"/><Relationship Id="rId3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9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9.png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4.png"/><Relationship Id="rId3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4.png"/><Relationship Id="rId3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4.png"/><Relationship Id="rId3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6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0.png"/><Relationship Id="rId3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5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5.jpe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4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719638" y="2784475"/>
            <a:ext cx="1743075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 Nick Bearman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61" name="CustomShape 2"/>
          <p:cNvSpPr/>
          <p:nvPr/>
        </p:nvSpPr>
        <p:spPr>
          <a:xfrm>
            <a:off x="4724400" y="3148013"/>
            <a:ext cx="3871913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Department of Geography and Planning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62" name="Line 3"/>
          <p:cNvSpPr/>
          <p:nvPr/>
        </p:nvSpPr>
        <p:spPr>
          <a:xfrm flipH="1">
            <a:off x="4622800" y="2779713"/>
            <a:ext cx="1588" cy="792162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3" name="CustomShape 4"/>
          <p:cNvSpPr/>
          <p:nvPr/>
        </p:nvSpPr>
        <p:spPr>
          <a:xfrm>
            <a:off x="1476375" y="2778125"/>
            <a:ext cx="3225800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 b="1">
                <a:solidFill>
                  <a:srgbClr val="F2F2F2"/>
                </a:solidFill>
                <a:latin typeface="Calibri" charset="0"/>
              </a:rPr>
              <a:t>Thu 3</a:t>
            </a:r>
            <a:r>
              <a:rPr lang="en-GB" altLang="en-US" sz="1800" b="1" baseline="30000">
                <a:solidFill>
                  <a:srgbClr val="F2F2F2"/>
                </a:solidFill>
                <a:latin typeface="Calibri" charset="0"/>
              </a:rPr>
              <a:t>rd</a:t>
            </a:r>
            <a:r>
              <a:rPr lang="en-GB" altLang="en-US" sz="1800" b="1">
                <a:solidFill>
                  <a:srgbClr val="F2F2F2"/>
                </a:solidFill>
                <a:latin typeface="Calibri" charset="0"/>
              </a:rPr>
              <a:t> March, 9:30am – 4pm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6637338" y="2784475"/>
            <a:ext cx="1816100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@nickbearmanuk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509588" y="1547813"/>
            <a:ext cx="8220075" cy="638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Introduction to using R for Spatial 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639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4672013"/>
            <a:ext cx="3825875" cy="88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50" y="4518025"/>
            <a:ext cx="2659063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What is GIS?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04" name="CustomShape 2"/>
          <p:cNvSpPr/>
          <p:nvPr/>
        </p:nvSpPr>
        <p:spPr>
          <a:xfrm>
            <a:off x="0" y="6550025"/>
            <a:ext cx="9040813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en-US" sz="1400">
                <a:solidFill>
                  <a:srgbClr val="000000"/>
                </a:solidFill>
              </a:rPr>
              <a:t>http://www.flickr.com/photos/dsleeter_2000/3097476532 &amp; ESRI Course </a:t>
            </a:r>
            <a:r>
              <a:rPr lang="en-GB" altLang="en-GB" sz="1400">
                <a:solidFill>
                  <a:srgbClr val="000000"/>
                </a:solidFill>
              </a:rPr>
              <a:t>“</a:t>
            </a:r>
            <a:r>
              <a:rPr lang="en-GB" altLang="en-US" sz="1400">
                <a:solidFill>
                  <a:srgbClr val="000000"/>
                </a:solidFill>
              </a:rPr>
              <a:t>Teaching with GIS</a:t>
            </a:r>
            <a:r>
              <a:rPr lang="en-GB" altLang="en-GB" sz="1400">
                <a:solidFill>
                  <a:srgbClr val="000000"/>
                </a:solidFill>
              </a:rPr>
              <a:t>”</a:t>
            </a:r>
            <a:r>
              <a:rPr lang="en-GB" altLang="en-US" sz="1400">
                <a:solidFill>
                  <a:srgbClr val="000000"/>
                </a:solidFill>
              </a:rPr>
              <a:t> 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2752725" y="2479675"/>
            <a:ext cx="801688" cy="536575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765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38" y="1285875"/>
            <a:ext cx="5607050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457200" y="1178640"/>
            <a:ext cx="822816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10:00am - 10:25am – What is GIS &amp; R?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10:25am - 11:15am – Prac. 1 </a:t>
            </a:r>
            <a:r>
              <a:rPr lang="en-GB" sz="32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11:15am - 11:45am –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11:45am - 12:30pm – Prac. 1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- 1:15pm – Lunch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1:15pm - 1:45pm – Recap and Making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1:45pm - 3:00pm – Prac. 2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3:00pm - 3:15pm – Coffee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3:15pm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4pm/4:30pm – Prac. 2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BYOD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83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Lunch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8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Save your files!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10:15am – 11:00am – What is GIS &amp; R?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11:00am – 11:30am – </a:t>
            </a:r>
            <a:r>
              <a:rPr lang="en-GB" sz="300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</a:t>
            </a: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1 </a:t>
            </a:r>
            <a:r>
              <a:rPr lang="en-GB" sz="300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11:30am – 12:00pm – Classification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12:30pm – </a:t>
            </a:r>
            <a:r>
              <a:rPr lang="en-GB" sz="300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</a:t>
            </a: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1 </a:t>
            </a:r>
            <a:r>
              <a:rPr lang="en-GB" sz="300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1:30pm – Lunch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1:30pm - 1:45pm – Recap and Making Maps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1:45pm - 3:00pm – </a:t>
            </a:r>
            <a:r>
              <a:rPr lang="en-GB" sz="3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</a:t>
            </a: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2 </a:t>
            </a: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3:00pm - 3:15pm – Coffee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3:15pm </a:t>
            </a: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4pm/4:30pm – </a:t>
            </a:r>
            <a:r>
              <a:rPr lang="en-GB" sz="3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</a:t>
            </a: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2 </a:t>
            </a: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BYOD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88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90" name="CustomShape 2"/>
          <p:cNvSpPr/>
          <p:nvPr/>
        </p:nvSpPr>
        <p:spPr>
          <a:xfrm>
            <a:off x="457200" y="1178640"/>
            <a:ext cx="822816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10:00am - 10:25am – What is GIS &amp; R?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10:25am - 11:15am – Prac. 1 </a:t>
            </a:r>
            <a:r>
              <a:rPr lang="en-GB" sz="32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11:15am - 11:45am –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11:45am - 12:30pm – Prac. 1 </a:t>
            </a:r>
            <a:r>
              <a:rPr lang="en-GB" sz="32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- 1:15pm – Lunch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1:15pm - 1:45pm – Recap and Making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1:45pm - 3:00pm – Prac. 2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3:00pm - 3:15pm – Coffee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3:15pm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4pm/4:30pm – Prac. 2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BYOD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91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u="sng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Vector and Raster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8" y="1795463"/>
            <a:ext cx="2673350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3067050"/>
            <a:ext cx="2284412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5" name="CustomShape 2"/>
          <p:cNvSpPr/>
          <p:nvPr/>
        </p:nvSpPr>
        <p:spPr>
          <a:xfrm>
            <a:off x="682625" y="1273175"/>
            <a:ext cx="3257550" cy="4175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2800" tIns="41400" rIns="82800" bIns="414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Points, Lines &amp; Polygons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9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1860550"/>
            <a:ext cx="2349500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7" name="CustomShape 3"/>
          <p:cNvSpPr/>
          <p:nvPr/>
        </p:nvSpPr>
        <p:spPr>
          <a:xfrm>
            <a:off x="5408613" y="1273175"/>
            <a:ext cx="1562100" cy="4175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2800" tIns="41400" rIns="82800" bIns="414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Grid Based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98" name="CustomShape 4"/>
          <p:cNvSpPr/>
          <p:nvPr/>
        </p:nvSpPr>
        <p:spPr>
          <a:xfrm>
            <a:off x="4506913" y="4997450"/>
            <a:ext cx="3721100" cy="1727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/>
          <a:lstStyle/>
          <a:p>
            <a:pPr marL="216000" indent="-21492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Elevation</a:t>
            </a:r>
          </a:p>
          <a:p>
            <a:pPr marL="216000" indent="-21492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Temperature</a:t>
            </a:r>
          </a:p>
          <a:p>
            <a:pPr marL="216000" indent="-21492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Land cover</a:t>
            </a:r>
          </a:p>
          <a:p>
            <a:pPr marL="216000" indent="-21492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Population density</a:t>
            </a:r>
          </a:p>
          <a:p>
            <a:pPr marL="216000" indent="-21492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Light reflectance (in the form of satellite or aerial imagery)</a:t>
            </a:r>
          </a:p>
        </p:txBody>
      </p:sp>
      <p:sp>
        <p:nvSpPr>
          <p:cNvPr id="699" name="CustomShape 5"/>
          <p:cNvSpPr/>
          <p:nvPr/>
        </p:nvSpPr>
        <p:spPr>
          <a:xfrm>
            <a:off x="176213" y="4997450"/>
            <a:ext cx="2228850" cy="17272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/>
          <a:lstStyle/>
          <a:p>
            <a:pPr marL="216000" indent="-21492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Road networks</a:t>
            </a:r>
          </a:p>
          <a:p>
            <a:pPr marL="216000" indent="-21492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Rivers and lakes</a:t>
            </a:r>
          </a:p>
          <a:p>
            <a:pPr marL="216000" indent="-21492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Street addresses or postcodes</a:t>
            </a:r>
          </a:p>
          <a:p>
            <a:pPr marL="216000" indent="-21492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Administrative areas/boundaries</a:t>
            </a:r>
          </a:p>
        </p:txBody>
      </p:sp>
      <p:sp>
        <p:nvSpPr>
          <p:cNvPr id="700" name="CustomShape 6"/>
          <p:cNvSpPr/>
          <p:nvPr/>
        </p:nvSpPr>
        <p:spPr>
          <a:xfrm>
            <a:off x="1616075" y="368300"/>
            <a:ext cx="1757363" cy="71755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1" name="CustomShape 7"/>
          <p:cNvSpPr/>
          <p:nvPr/>
        </p:nvSpPr>
        <p:spPr>
          <a:xfrm>
            <a:off x="4506913" y="368300"/>
            <a:ext cx="1738312" cy="71755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en-US" sz="4400">
                <a:solidFill>
                  <a:srgbClr val="376092"/>
                </a:solidFill>
              </a:rPr>
              <a:t>Data Structure – Slot Names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Slot Names </a:t>
            </a: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slotNames(LSOA)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"data" 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"polygons"  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"bbox"   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"proj4string"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en-US" sz="4400">
                <a:solidFill>
                  <a:srgbClr val="376092"/>
                </a:solidFill>
              </a:rPr>
              <a:t>Data Structure – Slot Names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70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Slot Names 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slotNames(LSOA)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>
                <a:solidFill>
                  <a:srgbClr val="000000"/>
                </a:solidFill>
                <a:latin typeface="Courier New" charset="0"/>
              </a:rPr>
              <a:t>"data</a:t>
            </a:r>
            <a:r>
              <a:rPr lang="en-GB" altLang="en-GB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GB" altLang="en-US">
                <a:solidFill>
                  <a:srgbClr val="000000"/>
                </a:solidFill>
                <a:latin typeface="Courier New" charset="0"/>
              </a:rPr>
              <a:t>  </a:t>
            </a:r>
            <a:r>
              <a:rPr lang="en-GB" altLang="en-GB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GB" altLang="en-US">
                <a:solidFill>
                  <a:srgbClr val="000000"/>
                </a:solidFill>
                <a:latin typeface="Courier New" charset="0"/>
              </a:rPr>
              <a:t>polygons</a:t>
            </a:r>
            <a:r>
              <a:rPr lang="en-GB" altLang="en-GB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GB" altLang="en-US">
                <a:solidFill>
                  <a:srgbClr val="000000"/>
                </a:solidFill>
                <a:latin typeface="Courier New" charset="0"/>
              </a:rPr>
              <a:t>   "bbox"    "proj4string</a:t>
            </a:r>
            <a:r>
              <a:rPr lang="en-GB" altLang="en-GB">
                <a:solidFill>
                  <a:srgbClr val="000000"/>
                </a:solidFill>
                <a:latin typeface="Courier New" charset="0"/>
              </a:rPr>
              <a:t>”</a:t>
            </a:r>
            <a:endParaRPr lang="en-GB" altLang="ja-JP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LSOA</a:t>
            </a:r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@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data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LSOA</a:t>
            </a:r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@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data</a:t>
            </a:r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$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LSOA_CODE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@</a:t>
            </a:r>
            <a:r>
              <a:rPr lang="en-GB" altLang="en-US" sz="3200">
                <a:solidFill>
                  <a:srgbClr val="000000"/>
                </a:solidFill>
              </a:rPr>
              <a:t> and 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$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Try running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LSOA</a:t>
            </a:r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@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proj4string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Projects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07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RStudio supports projects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Ties together the workspace (data) and script files.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Saves as a .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RProj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file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 a project when you start the next section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09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Scripts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Highlight: click Run or Ctrl-Enter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Plotting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plot(LSOA,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col = my_colours[findInterval 	(var, breaks, all.inside = 		TRUE)],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axes = FALSE,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border = rgb(0.8,0.8,0.8))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274638" y="274638"/>
            <a:ext cx="8591550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en-US" sz="4400">
                <a:solidFill>
                  <a:srgbClr val="376092"/>
                </a:solidFill>
              </a:rPr>
              <a:t>GIS – </a:t>
            </a:r>
            <a:r>
              <a:rPr lang="en-GB" altLang="en-US" sz="3600">
                <a:solidFill>
                  <a:srgbClr val="376092"/>
                </a:solidFill>
              </a:rPr>
              <a:t>Geographic Information Systems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457200" y="1249363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</a:rPr>
              <a:t>Almost all human activities and decisions involve an important </a:t>
            </a:r>
            <a:r>
              <a:rPr lang="en-GB" altLang="en-US" sz="2800" b="1">
                <a:solidFill>
                  <a:srgbClr val="000000"/>
                </a:solidFill>
              </a:rPr>
              <a:t>geographic component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9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>
                <a:solidFill>
                  <a:srgbClr val="000000"/>
                </a:solidFill>
              </a:rPr>
              <a:t>the </a:t>
            </a:r>
            <a:r>
              <a:rPr lang="en-GB" altLang="en-GB">
                <a:solidFill>
                  <a:srgbClr val="000000"/>
                </a:solidFill>
              </a:rPr>
              <a:t>‘</a:t>
            </a:r>
            <a:r>
              <a:rPr lang="en-GB" altLang="ja-JP" b="1">
                <a:solidFill>
                  <a:srgbClr val="000000"/>
                </a:solidFill>
              </a:rPr>
              <a:t>where</a:t>
            </a:r>
            <a:r>
              <a:rPr lang="en-GB" altLang="ja-JP">
                <a:solidFill>
                  <a:srgbClr val="000000"/>
                </a:solidFill>
              </a:rPr>
              <a:t>?</a:t>
            </a:r>
            <a:r>
              <a:rPr lang="en-GB" altLang="en-GB">
                <a:solidFill>
                  <a:srgbClr val="000000"/>
                </a:solidFill>
              </a:rPr>
              <a:t>’</a:t>
            </a:r>
            <a:endParaRPr lang="en-GB" altLang="ja-JP" sz="180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</a:rPr>
              <a:t>Working with geographic information involves </a:t>
            </a:r>
            <a:r>
              <a:rPr lang="en-GB" altLang="en-US" sz="2800" b="1">
                <a:solidFill>
                  <a:srgbClr val="000000"/>
                </a:solidFill>
              </a:rPr>
              <a:t>unique</a:t>
            </a:r>
            <a:r>
              <a:rPr lang="en-GB" altLang="en-US" sz="2800">
                <a:solidFill>
                  <a:srgbClr val="000000"/>
                </a:solidFill>
              </a:rPr>
              <a:t>, </a:t>
            </a:r>
            <a:r>
              <a:rPr lang="en-GB" altLang="en-US" sz="2800" b="1">
                <a:solidFill>
                  <a:srgbClr val="000000"/>
                </a:solidFill>
              </a:rPr>
              <a:t>complex</a:t>
            </a:r>
            <a:r>
              <a:rPr lang="en-GB" altLang="en-US" sz="2800">
                <a:solidFill>
                  <a:srgbClr val="000000"/>
                </a:solidFill>
              </a:rPr>
              <a:t> and </a:t>
            </a:r>
            <a:r>
              <a:rPr lang="en-GB" altLang="en-US" sz="2800" b="1">
                <a:solidFill>
                  <a:srgbClr val="000000"/>
                </a:solidFill>
              </a:rPr>
              <a:t>difficult</a:t>
            </a:r>
            <a:r>
              <a:rPr lang="en-GB" altLang="en-US" sz="2800">
                <a:solidFill>
                  <a:srgbClr val="000000"/>
                </a:solidFill>
              </a:rPr>
              <a:t> </a:t>
            </a:r>
            <a:r>
              <a:rPr lang="en-GB" altLang="en-US" sz="2800" b="1">
                <a:solidFill>
                  <a:srgbClr val="000000"/>
                </a:solidFill>
              </a:rPr>
              <a:t>choices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Why we need specialized software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 b="1">
                <a:solidFill>
                  <a:srgbClr val="000000"/>
                </a:solidFill>
              </a:rPr>
              <a:t>organize</a:t>
            </a:r>
            <a:r>
              <a:rPr lang="en-GB" altLang="en-US" sz="2800">
                <a:solidFill>
                  <a:srgbClr val="000000"/>
                </a:solidFill>
              </a:rPr>
              <a:t> and </a:t>
            </a:r>
            <a:r>
              <a:rPr lang="en-GB" altLang="en-US" sz="2800" b="1">
                <a:solidFill>
                  <a:srgbClr val="000000"/>
                </a:solidFill>
              </a:rPr>
              <a:t>store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 b="1">
                <a:solidFill>
                  <a:srgbClr val="000000"/>
                </a:solidFill>
              </a:rPr>
              <a:t>access</a:t>
            </a:r>
            <a:r>
              <a:rPr lang="en-GB" altLang="en-US" sz="2800">
                <a:solidFill>
                  <a:srgbClr val="000000"/>
                </a:solidFill>
              </a:rPr>
              <a:t> and </a:t>
            </a:r>
            <a:r>
              <a:rPr lang="en-GB" altLang="en-US" sz="2800" b="1">
                <a:solidFill>
                  <a:srgbClr val="000000"/>
                </a:solidFill>
              </a:rPr>
              <a:t>retrieve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 b="1">
                <a:solidFill>
                  <a:srgbClr val="000000"/>
                </a:solidFill>
              </a:rPr>
              <a:t>manipulate</a:t>
            </a:r>
            <a:r>
              <a:rPr lang="en-GB" altLang="en-US" sz="2800">
                <a:solidFill>
                  <a:srgbClr val="000000"/>
                </a:solidFill>
              </a:rPr>
              <a:t> and </a:t>
            </a:r>
            <a:r>
              <a:rPr lang="en-GB" altLang="en-US" sz="2800" b="1">
                <a:solidFill>
                  <a:srgbClr val="000000"/>
                </a:solidFill>
              </a:rPr>
              <a:t>synthesize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apply to the solution of </a:t>
            </a:r>
            <a:r>
              <a:rPr lang="en-GB" altLang="en-US" sz="2800" b="1">
                <a:solidFill>
                  <a:srgbClr val="000000"/>
                </a:solidFill>
              </a:rPr>
              <a:t>problems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Plotting Maps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axes = FALSE,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border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rgb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(0.8,0.8,0.8)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GB" b="1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Plotting Maps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axes = FALSE,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border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rgb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(0.8,0.8,0.8))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Plotting Maps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plot(LSOA,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axes = FALSE,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border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rgb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(0.8,0.8,0.8))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Plotting Maps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plot(LSOA,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axes = FALSE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border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rgb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(0.8,0.8,0.8))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Plotting Maps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plot(LSOA,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axes = FALSE,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border =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rgb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(0.8,0.8,0.8)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Plotting Maps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plot(LSOA,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axes = FALSE,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border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rgb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(0.8,0.8,0.8))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357188"/>
            <a:ext cx="5049838" cy="611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0" name="CustomShape 1"/>
          <p:cNvSpPr/>
          <p:nvPr/>
        </p:nvSpPr>
        <p:spPr>
          <a:xfrm>
            <a:off x="4491038" y="477838"/>
            <a:ext cx="1616075" cy="638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Age structure – 20 to 24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/>
          <a:stretch>
            <a:fillRect/>
          </a:stretch>
        </p:blipFill>
        <p:spPr bwMode="auto">
          <a:xfrm>
            <a:off x="0" y="254000"/>
            <a:ext cx="4481513" cy="641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2" name="CustomShape 2"/>
          <p:cNvSpPr/>
          <p:nvPr/>
        </p:nvSpPr>
        <p:spPr>
          <a:xfrm>
            <a:off x="192088" y="431800"/>
            <a:ext cx="952500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Married</a:t>
            </a:r>
          </a:p>
        </p:txBody>
      </p:sp>
      <p:sp>
        <p:nvSpPr>
          <p:cNvPr id="313" name="CustomShape 3"/>
          <p:cNvSpPr/>
          <p:nvPr/>
        </p:nvSpPr>
        <p:spPr>
          <a:xfrm>
            <a:off x="3146425" y="4763"/>
            <a:ext cx="2139950" cy="455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Census 2011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4" name="CustomShape 4"/>
          <p:cNvSpPr/>
          <p:nvPr/>
        </p:nvSpPr>
        <p:spPr>
          <a:xfrm>
            <a:off x="0" y="6538913"/>
            <a:ext cx="8966200" cy="3032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http://www.alex-singleton.com/r/2014/02/05/2011-census-open-atlas-project-version-two/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breaks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8723" name="TextBox 1"/>
          <p:cNvSpPr txBox="1">
            <a:spLocks noChangeArrowheads="1"/>
          </p:cNvSpPr>
          <p:nvPr/>
        </p:nvSpPr>
        <p:spPr bwMode="auto">
          <a:xfrm>
            <a:off x="125413" y="3751263"/>
            <a:ext cx="8747125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GB" sz="2800" i="1"/>
              <a:t>“</a:t>
            </a:r>
            <a:r>
              <a:rPr lang="en-GB" altLang="en-US" sz="2800" i="1"/>
              <a:t>If true, the returned indices are coerced into 1,...,N-1, i.e., 0 is mapped to 1 and N to N-1.</a:t>
            </a:r>
            <a:r>
              <a:rPr lang="en-GB" altLang="en-GB" sz="2800" i="1"/>
              <a:t>”</a:t>
            </a:r>
            <a:endParaRPr lang="en-GB" altLang="en-US" sz="2800" i="1"/>
          </a:p>
          <a:p>
            <a:pPr eaLnBrk="1" hangingPunct="1"/>
            <a:endParaRPr lang="en-GB" altLang="en-US" sz="28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col =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my_colours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findInterval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	(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var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breaks, </a:t>
            </a:r>
            <a:r>
              <a:rPr lang="en-GB" sz="3200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all.inside</a:t>
            </a:r>
            <a:r>
              <a:rPr lang="en-GB" sz="32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		TRUE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)],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59747" name="TextBox 1"/>
          <p:cNvSpPr txBox="1">
            <a:spLocks noChangeArrowheads="1"/>
          </p:cNvSpPr>
          <p:nvPr/>
        </p:nvSpPr>
        <p:spPr bwMode="auto">
          <a:xfrm>
            <a:off x="125413" y="3751263"/>
            <a:ext cx="8747125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GB" sz="2800" i="1"/>
              <a:t>“</a:t>
            </a:r>
            <a:r>
              <a:rPr lang="en-GB" altLang="en-US" sz="2800" i="1"/>
              <a:t>If true, the returned indices are coerced into 1,...,N-1, i.e., 0 is mapped to 1 and N to N-1.</a:t>
            </a:r>
            <a:r>
              <a:rPr lang="en-GB" altLang="en-GB" sz="2800" i="1"/>
              <a:t>”</a:t>
            </a:r>
            <a:endParaRPr lang="en-GB" altLang="en-US" sz="2800" i="1"/>
          </a:p>
          <a:p>
            <a:pPr eaLnBrk="1" hangingPunct="1"/>
            <a:endParaRPr lang="en-GB" altLang="en-US" sz="2800" i="1"/>
          </a:p>
          <a:p>
            <a:pPr eaLnBrk="1" hangingPunct="1"/>
            <a:r>
              <a:rPr lang="en-GB" altLang="en-US" sz="2800" i="1"/>
              <a:t>the first (0) and last (N) values are moved inside the boundaries of the classification</a:t>
            </a:r>
          </a:p>
          <a:p>
            <a:pPr eaLnBrk="1" hangingPunct="1"/>
            <a:r>
              <a:rPr lang="en-GB" altLang="en-US" sz="2800" i="1"/>
              <a:t>0 moved to within </a:t>
            </a:r>
            <a:r>
              <a:rPr lang="en-GB" altLang="en-GB" sz="2800" i="1"/>
              <a:t>“</a:t>
            </a:r>
            <a:r>
              <a:rPr lang="en-GB" altLang="en-US" sz="2800" i="1"/>
              <a:t>0 to 1</a:t>
            </a:r>
            <a:r>
              <a:rPr lang="en-GB" altLang="en-GB" sz="2800" i="1"/>
              <a:t>”</a:t>
            </a:r>
            <a:r>
              <a:rPr lang="en-GB" altLang="en-US" sz="2800" i="1"/>
              <a:t> (0 &gt; 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Plotting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plot(LSOA,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col = my_colours[findInterval 	(var, breaks, all.inside = 		TRUE)],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axes = FALSE,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border = rgb(0.8,0.8,0.8))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87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10:15am – 11:00am – What is GIS &amp; R?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11:00am – 11:30am – </a:t>
            </a:r>
            <a:r>
              <a:rPr lang="en-GB" sz="300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</a:t>
            </a: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1 </a:t>
            </a:r>
            <a:r>
              <a:rPr lang="en-GB" sz="300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11:30am – 12:00pm – Classification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12:30pm – </a:t>
            </a:r>
            <a:r>
              <a:rPr lang="en-GB" sz="300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</a:t>
            </a: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1 </a:t>
            </a:r>
            <a:r>
              <a:rPr lang="en-GB" sz="300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1:30pm – Lunch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1:30pm - 1:45pm – Recap and Making Maps</a:t>
            </a:r>
            <a:endParaRPr lang="en-GB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1:45pm - 3:00pm – </a:t>
            </a:r>
            <a:r>
              <a:rPr lang="en-GB" sz="3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</a:t>
            </a: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2 </a:t>
            </a: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3:00pm - 3:15pm – Coffee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3:15pm </a:t>
            </a: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4pm/4:30pm – </a:t>
            </a:r>
            <a:r>
              <a:rPr lang="en-GB" sz="3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Prac</a:t>
            </a: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2 </a:t>
            </a:r>
            <a:r>
              <a:rPr lang="en-GB" sz="30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BYOD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88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1240110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Making Maps from Census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3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Same as before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6179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9025"/>
            <a:ext cx="9144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9338"/>
            <a:ext cx="9144000" cy="242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Making Maps from Census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17" name="CustomShape 2"/>
          <p:cNvSpPr/>
          <p:nvPr/>
        </p:nvSpPr>
        <p:spPr>
          <a:xfrm>
            <a:off x="457200" y="1196975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Same as before, … but: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Save as PDF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</p:txBody>
      </p:sp>
      <p:pic>
        <p:nvPicPr>
          <p:cNvPr id="1628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49575"/>
            <a:ext cx="9142413" cy="242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2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574925"/>
            <a:ext cx="9142412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072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0"/>
            <a:ext cx="5418138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" name="CustomShape 2"/>
          <p:cNvSpPr/>
          <p:nvPr/>
        </p:nvSpPr>
        <p:spPr>
          <a:xfrm>
            <a:off x="0" y="6578600"/>
            <a:ext cx="9142413" cy="27146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http://pvanb.wordpress.com/2012/05/09/poverty-maps-on-harvestchoice/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Making Maps from Census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1" name="CustomShape 2"/>
          <p:cNvSpPr/>
          <p:nvPr/>
        </p:nvSpPr>
        <p:spPr>
          <a:xfrm>
            <a:off x="457200" y="1196975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Same as before, … but: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Save as PDF &amp; Loop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</p:txBody>
      </p:sp>
      <p:pic>
        <p:nvPicPr>
          <p:cNvPr id="1638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3987800"/>
            <a:ext cx="8066087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4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13" y="2244725"/>
            <a:ext cx="8077200" cy="33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Making Maps from Census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6486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75"/>
            <a:ext cx="4060825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5" y="1095375"/>
            <a:ext cx="41243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86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1122363"/>
            <a:ext cx="38227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Plotting Multiple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9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plot(crime.pts, pch='.', col='darkred')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plot(LSOA, add = TRUE)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63" y="3246438"/>
            <a:ext cx="3484562" cy="346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Practical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32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Reload libraries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Feedback is really important for me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669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2554288"/>
            <a:ext cx="2525713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Tea &amp; Coffee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7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8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0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263"/>
            <a:ext cx="9142413" cy="607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Point in Polygon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43" name="CustomShape 2"/>
          <p:cNvSpPr/>
          <p:nvPr/>
        </p:nvSpPr>
        <p:spPr>
          <a:xfrm>
            <a:off x="1855788" y="240188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4" name="CustomShape 3"/>
          <p:cNvSpPr/>
          <p:nvPr/>
        </p:nvSpPr>
        <p:spPr>
          <a:xfrm>
            <a:off x="2008188" y="255428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5" name="CustomShape 4"/>
          <p:cNvSpPr/>
          <p:nvPr/>
        </p:nvSpPr>
        <p:spPr>
          <a:xfrm>
            <a:off x="2054225" y="2665413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6" name="CustomShape 5"/>
          <p:cNvSpPr/>
          <p:nvPr/>
        </p:nvSpPr>
        <p:spPr>
          <a:xfrm>
            <a:off x="2208213" y="2817813"/>
            <a:ext cx="53975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7" name="CustomShape 6"/>
          <p:cNvSpPr/>
          <p:nvPr/>
        </p:nvSpPr>
        <p:spPr>
          <a:xfrm>
            <a:off x="2278063" y="29702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8" name="CustomShape 7"/>
          <p:cNvSpPr/>
          <p:nvPr/>
        </p:nvSpPr>
        <p:spPr>
          <a:xfrm>
            <a:off x="2398713" y="316388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9" name="CustomShape 8"/>
          <p:cNvSpPr/>
          <p:nvPr/>
        </p:nvSpPr>
        <p:spPr>
          <a:xfrm>
            <a:off x="2655888" y="331628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0" name="CustomShape 9"/>
          <p:cNvSpPr/>
          <p:nvPr/>
        </p:nvSpPr>
        <p:spPr>
          <a:xfrm>
            <a:off x="2711450" y="3444875"/>
            <a:ext cx="55563" cy="53975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1" name="CustomShape 10"/>
          <p:cNvSpPr/>
          <p:nvPr/>
        </p:nvSpPr>
        <p:spPr>
          <a:xfrm>
            <a:off x="2921000" y="36131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2" name="CustomShape 11"/>
          <p:cNvSpPr/>
          <p:nvPr/>
        </p:nvSpPr>
        <p:spPr>
          <a:xfrm>
            <a:off x="3073400" y="37655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3" name="CustomShape 12"/>
          <p:cNvSpPr/>
          <p:nvPr/>
        </p:nvSpPr>
        <p:spPr>
          <a:xfrm>
            <a:off x="2051050" y="3011488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4" name="CustomShape 13"/>
          <p:cNvSpPr/>
          <p:nvPr/>
        </p:nvSpPr>
        <p:spPr>
          <a:xfrm>
            <a:off x="2097088" y="31480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5" name="CustomShape 14"/>
          <p:cNvSpPr/>
          <p:nvPr/>
        </p:nvSpPr>
        <p:spPr>
          <a:xfrm>
            <a:off x="2249488" y="33004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6" name="CustomShape 15"/>
          <p:cNvSpPr/>
          <p:nvPr/>
        </p:nvSpPr>
        <p:spPr>
          <a:xfrm>
            <a:off x="2451100" y="3468688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7" name="CustomShape 16"/>
          <p:cNvSpPr/>
          <p:nvPr/>
        </p:nvSpPr>
        <p:spPr>
          <a:xfrm>
            <a:off x="2692400" y="36131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8" name="CustomShape 17"/>
          <p:cNvSpPr/>
          <p:nvPr/>
        </p:nvSpPr>
        <p:spPr>
          <a:xfrm>
            <a:off x="2740025" y="3765550"/>
            <a:ext cx="53975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18"/>
          <p:cNvSpPr/>
          <p:nvPr/>
        </p:nvSpPr>
        <p:spPr>
          <a:xfrm>
            <a:off x="2908300" y="3902075"/>
            <a:ext cx="55563" cy="53975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0" name="CustomShape 19"/>
          <p:cNvSpPr/>
          <p:nvPr/>
        </p:nvSpPr>
        <p:spPr>
          <a:xfrm>
            <a:off x="2730500" y="2640013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1" name="CustomShape 20"/>
          <p:cNvSpPr/>
          <p:nvPr/>
        </p:nvSpPr>
        <p:spPr>
          <a:xfrm>
            <a:off x="2776538" y="27924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2" name="CustomShape 21"/>
          <p:cNvSpPr/>
          <p:nvPr/>
        </p:nvSpPr>
        <p:spPr>
          <a:xfrm>
            <a:off x="2847975" y="2944813"/>
            <a:ext cx="53975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3" name="CustomShape 22"/>
          <p:cNvSpPr/>
          <p:nvPr/>
        </p:nvSpPr>
        <p:spPr>
          <a:xfrm>
            <a:off x="3000375" y="3122613"/>
            <a:ext cx="55563" cy="53975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4" name="CustomShape 23"/>
          <p:cNvSpPr/>
          <p:nvPr/>
        </p:nvSpPr>
        <p:spPr>
          <a:xfrm>
            <a:off x="2619375" y="2944813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5" name="CustomShape 24"/>
          <p:cNvSpPr/>
          <p:nvPr/>
        </p:nvSpPr>
        <p:spPr>
          <a:xfrm>
            <a:off x="2665413" y="3122613"/>
            <a:ext cx="55562" cy="53975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6" name="CustomShape 25"/>
          <p:cNvSpPr/>
          <p:nvPr/>
        </p:nvSpPr>
        <p:spPr>
          <a:xfrm>
            <a:off x="2817813" y="32750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7" name="CustomShape 26"/>
          <p:cNvSpPr/>
          <p:nvPr/>
        </p:nvSpPr>
        <p:spPr>
          <a:xfrm>
            <a:off x="3035300" y="3443288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8" name="CustomShape 27"/>
          <p:cNvSpPr/>
          <p:nvPr/>
        </p:nvSpPr>
        <p:spPr>
          <a:xfrm>
            <a:off x="2016125" y="24320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9" name="CustomShape 28"/>
          <p:cNvSpPr/>
          <p:nvPr/>
        </p:nvSpPr>
        <p:spPr>
          <a:xfrm>
            <a:off x="2168525" y="25844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0" name="CustomShape 29"/>
          <p:cNvSpPr/>
          <p:nvPr/>
        </p:nvSpPr>
        <p:spPr>
          <a:xfrm>
            <a:off x="2216150" y="2695575"/>
            <a:ext cx="53975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1" name="CustomShape 30"/>
          <p:cNvSpPr/>
          <p:nvPr/>
        </p:nvSpPr>
        <p:spPr>
          <a:xfrm>
            <a:off x="2368550" y="284797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2" name="CustomShape 31"/>
          <p:cNvSpPr/>
          <p:nvPr/>
        </p:nvSpPr>
        <p:spPr>
          <a:xfrm>
            <a:off x="2438400" y="300037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3" name="CustomShape 32"/>
          <p:cNvSpPr/>
          <p:nvPr/>
        </p:nvSpPr>
        <p:spPr>
          <a:xfrm>
            <a:off x="2559050" y="31940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33"/>
          <p:cNvSpPr/>
          <p:nvPr/>
        </p:nvSpPr>
        <p:spPr>
          <a:xfrm>
            <a:off x="2776538" y="3346450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5" name="CustomShape 34"/>
          <p:cNvSpPr/>
          <p:nvPr/>
        </p:nvSpPr>
        <p:spPr>
          <a:xfrm>
            <a:off x="2928938" y="3514725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6" name="CustomShape 35"/>
          <p:cNvSpPr/>
          <p:nvPr/>
        </p:nvSpPr>
        <p:spPr>
          <a:xfrm>
            <a:off x="3081338" y="36433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36"/>
          <p:cNvSpPr/>
          <p:nvPr/>
        </p:nvSpPr>
        <p:spPr>
          <a:xfrm>
            <a:off x="3233738" y="37957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8" name="CustomShape 37"/>
          <p:cNvSpPr/>
          <p:nvPr/>
        </p:nvSpPr>
        <p:spPr>
          <a:xfrm>
            <a:off x="2211388" y="3041650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9" name="CustomShape 38"/>
          <p:cNvSpPr/>
          <p:nvPr/>
        </p:nvSpPr>
        <p:spPr>
          <a:xfrm>
            <a:off x="2257425" y="317817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0" name="CustomShape 39"/>
          <p:cNvSpPr/>
          <p:nvPr/>
        </p:nvSpPr>
        <p:spPr>
          <a:xfrm>
            <a:off x="2409825" y="333057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40"/>
          <p:cNvSpPr/>
          <p:nvPr/>
        </p:nvSpPr>
        <p:spPr>
          <a:xfrm>
            <a:off x="2611438" y="3498850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2" name="CustomShape 41"/>
          <p:cNvSpPr/>
          <p:nvPr/>
        </p:nvSpPr>
        <p:spPr>
          <a:xfrm>
            <a:off x="2852738" y="36433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3" name="CustomShape 42"/>
          <p:cNvSpPr/>
          <p:nvPr/>
        </p:nvSpPr>
        <p:spPr>
          <a:xfrm>
            <a:off x="2900363" y="37957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4" name="CustomShape 43"/>
          <p:cNvSpPr/>
          <p:nvPr/>
        </p:nvSpPr>
        <p:spPr>
          <a:xfrm>
            <a:off x="3068638" y="3932238"/>
            <a:ext cx="55562" cy="53975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5" name="CustomShape 44"/>
          <p:cNvSpPr/>
          <p:nvPr/>
        </p:nvSpPr>
        <p:spPr>
          <a:xfrm>
            <a:off x="2890838" y="2670175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6" name="CustomShape 45"/>
          <p:cNvSpPr/>
          <p:nvPr/>
        </p:nvSpPr>
        <p:spPr>
          <a:xfrm>
            <a:off x="2936875" y="282257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46"/>
          <p:cNvSpPr/>
          <p:nvPr/>
        </p:nvSpPr>
        <p:spPr>
          <a:xfrm>
            <a:off x="3008313" y="2974975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47"/>
          <p:cNvSpPr/>
          <p:nvPr/>
        </p:nvSpPr>
        <p:spPr>
          <a:xfrm>
            <a:off x="3160713" y="3152775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48"/>
          <p:cNvSpPr/>
          <p:nvPr/>
        </p:nvSpPr>
        <p:spPr>
          <a:xfrm>
            <a:off x="2779713" y="2974975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49"/>
          <p:cNvSpPr/>
          <p:nvPr/>
        </p:nvSpPr>
        <p:spPr>
          <a:xfrm>
            <a:off x="2882900" y="315277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50"/>
          <p:cNvSpPr/>
          <p:nvPr/>
        </p:nvSpPr>
        <p:spPr>
          <a:xfrm>
            <a:off x="2979738" y="3370263"/>
            <a:ext cx="53975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51"/>
          <p:cNvSpPr/>
          <p:nvPr/>
        </p:nvSpPr>
        <p:spPr>
          <a:xfrm>
            <a:off x="3197225" y="3473450"/>
            <a:ext cx="53975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52"/>
          <p:cNvSpPr/>
          <p:nvPr/>
        </p:nvSpPr>
        <p:spPr>
          <a:xfrm>
            <a:off x="2000250" y="319722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53"/>
          <p:cNvSpPr/>
          <p:nvPr/>
        </p:nvSpPr>
        <p:spPr>
          <a:xfrm>
            <a:off x="2152650" y="334962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54"/>
          <p:cNvSpPr/>
          <p:nvPr/>
        </p:nvSpPr>
        <p:spPr>
          <a:xfrm>
            <a:off x="2198688" y="3460750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55"/>
          <p:cNvSpPr/>
          <p:nvPr/>
        </p:nvSpPr>
        <p:spPr>
          <a:xfrm>
            <a:off x="2351088" y="3613150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56"/>
          <p:cNvSpPr/>
          <p:nvPr/>
        </p:nvSpPr>
        <p:spPr>
          <a:xfrm>
            <a:off x="2422525" y="37655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57"/>
          <p:cNvSpPr/>
          <p:nvPr/>
        </p:nvSpPr>
        <p:spPr>
          <a:xfrm>
            <a:off x="2543175" y="395922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58"/>
          <p:cNvSpPr/>
          <p:nvPr/>
        </p:nvSpPr>
        <p:spPr>
          <a:xfrm>
            <a:off x="2695575" y="411162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59"/>
          <p:cNvSpPr/>
          <p:nvPr/>
        </p:nvSpPr>
        <p:spPr>
          <a:xfrm>
            <a:off x="2913063" y="4279900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60"/>
          <p:cNvSpPr/>
          <p:nvPr/>
        </p:nvSpPr>
        <p:spPr>
          <a:xfrm>
            <a:off x="3065463" y="4408488"/>
            <a:ext cx="53975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61"/>
          <p:cNvSpPr/>
          <p:nvPr/>
        </p:nvSpPr>
        <p:spPr>
          <a:xfrm>
            <a:off x="3217863" y="456088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62"/>
          <p:cNvSpPr/>
          <p:nvPr/>
        </p:nvSpPr>
        <p:spPr>
          <a:xfrm>
            <a:off x="2195513" y="3806825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63"/>
          <p:cNvSpPr/>
          <p:nvPr/>
        </p:nvSpPr>
        <p:spPr>
          <a:xfrm>
            <a:off x="2241550" y="39433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5" name="CustomShape 64"/>
          <p:cNvSpPr/>
          <p:nvPr/>
        </p:nvSpPr>
        <p:spPr>
          <a:xfrm>
            <a:off x="2393950" y="40957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65"/>
          <p:cNvSpPr/>
          <p:nvPr/>
        </p:nvSpPr>
        <p:spPr>
          <a:xfrm>
            <a:off x="2595563" y="4264025"/>
            <a:ext cx="53975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7" name="CustomShape 66"/>
          <p:cNvSpPr/>
          <p:nvPr/>
        </p:nvSpPr>
        <p:spPr>
          <a:xfrm>
            <a:off x="2771775" y="4392613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67"/>
          <p:cNvSpPr/>
          <p:nvPr/>
        </p:nvSpPr>
        <p:spPr>
          <a:xfrm>
            <a:off x="2882900" y="4560888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9" name="CustomShape 68"/>
          <p:cNvSpPr/>
          <p:nvPr/>
        </p:nvSpPr>
        <p:spPr>
          <a:xfrm>
            <a:off x="3052763" y="4697413"/>
            <a:ext cx="53975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0" name="CustomShape 69"/>
          <p:cNvSpPr/>
          <p:nvPr/>
        </p:nvSpPr>
        <p:spPr>
          <a:xfrm>
            <a:off x="2873375" y="34353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1" name="CustomShape 70"/>
          <p:cNvSpPr/>
          <p:nvPr/>
        </p:nvSpPr>
        <p:spPr>
          <a:xfrm>
            <a:off x="2921000" y="35877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2" name="CustomShape 71"/>
          <p:cNvSpPr/>
          <p:nvPr/>
        </p:nvSpPr>
        <p:spPr>
          <a:xfrm>
            <a:off x="2990850" y="37401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3" name="CustomShape 72"/>
          <p:cNvSpPr/>
          <p:nvPr/>
        </p:nvSpPr>
        <p:spPr>
          <a:xfrm>
            <a:off x="3143250" y="39179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4" name="CustomShape 73"/>
          <p:cNvSpPr/>
          <p:nvPr/>
        </p:nvSpPr>
        <p:spPr>
          <a:xfrm>
            <a:off x="2763838" y="3740150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5" name="CustomShape 74"/>
          <p:cNvSpPr/>
          <p:nvPr/>
        </p:nvSpPr>
        <p:spPr>
          <a:xfrm>
            <a:off x="2809875" y="39179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6" name="CustomShape 75"/>
          <p:cNvSpPr/>
          <p:nvPr/>
        </p:nvSpPr>
        <p:spPr>
          <a:xfrm>
            <a:off x="2962275" y="40703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7" name="CustomShape 76"/>
          <p:cNvSpPr/>
          <p:nvPr/>
        </p:nvSpPr>
        <p:spPr>
          <a:xfrm>
            <a:off x="3179763" y="4238625"/>
            <a:ext cx="55562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8" name="CustomShape 77"/>
          <p:cNvSpPr/>
          <p:nvPr/>
        </p:nvSpPr>
        <p:spPr>
          <a:xfrm>
            <a:off x="2160588" y="322738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9" name="CustomShape 78"/>
          <p:cNvSpPr/>
          <p:nvPr/>
        </p:nvSpPr>
        <p:spPr>
          <a:xfrm>
            <a:off x="2312988" y="337978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0" name="CustomShape 79"/>
          <p:cNvSpPr/>
          <p:nvPr/>
        </p:nvSpPr>
        <p:spPr>
          <a:xfrm>
            <a:off x="2359025" y="3490913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1" name="CustomShape 80"/>
          <p:cNvSpPr/>
          <p:nvPr/>
        </p:nvSpPr>
        <p:spPr>
          <a:xfrm>
            <a:off x="2511425" y="3643313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2" name="CustomShape 81"/>
          <p:cNvSpPr/>
          <p:nvPr/>
        </p:nvSpPr>
        <p:spPr>
          <a:xfrm>
            <a:off x="2582863" y="389413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3" name="CustomShape 82"/>
          <p:cNvSpPr/>
          <p:nvPr/>
        </p:nvSpPr>
        <p:spPr>
          <a:xfrm>
            <a:off x="2776538" y="398938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4" name="CustomShape 83"/>
          <p:cNvSpPr/>
          <p:nvPr/>
        </p:nvSpPr>
        <p:spPr>
          <a:xfrm>
            <a:off x="2960688" y="4141788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5" name="CustomShape 84"/>
          <p:cNvSpPr/>
          <p:nvPr/>
        </p:nvSpPr>
        <p:spPr>
          <a:xfrm>
            <a:off x="3073400" y="4310063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6" name="CustomShape 85"/>
          <p:cNvSpPr/>
          <p:nvPr/>
        </p:nvSpPr>
        <p:spPr>
          <a:xfrm>
            <a:off x="3225800" y="44386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7" name="CustomShape 86"/>
          <p:cNvSpPr/>
          <p:nvPr/>
        </p:nvSpPr>
        <p:spPr>
          <a:xfrm>
            <a:off x="3378200" y="45910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8" name="CustomShape 87"/>
          <p:cNvSpPr/>
          <p:nvPr/>
        </p:nvSpPr>
        <p:spPr>
          <a:xfrm>
            <a:off x="2355850" y="3836988"/>
            <a:ext cx="53975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9" name="CustomShape 88"/>
          <p:cNvSpPr/>
          <p:nvPr/>
        </p:nvSpPr>
        <p:spPr>
          <a:xfrm>
            <a:off x="2401888" y="39735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89"/>
          <p:cNvSpPr/>
          <p:nvPr/>
        </p:nvSpPr>
        <p:spPr>
          <a:xfrm>
            <a:off x="2554288" y="41259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90"/>
          <p:cNvSpPr/>
          <p:nvPr/>
        </p:nvSpPr>
        <p:spPr>
          <a:xfrm>
            <a:off x="2755900" y="4294188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2" name="CustomShape 91"/>
          <p:cNvSpPr/>
          <p:nvPr/>
        </p:nvSpPr>
        <p:spPr>
          <a:xfrm>
            <a:off x="2997200" y="44386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3" name="CustomShape 92"/>
          <p:cNvSpPr/>
          <p:nvPr/>
        </p:nvSpPr>
        <p:spPr>
          <a:xfrm>
            <a:off x="3044825" y="4591050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4" name="CustomShape 93"/>
          <p:cNvSpPr/>
          <p:nvPr/>
        </p:nvSpPr>
        <p:spPr>
          <a:xfrm>
            <a:off x="3213100" y="4727575"/>
            <a:ext cx="55563" cy="55563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5" name="CustomShape 94"/>
          <p:cNvSpPr/>
          <p:nvPr/>
        </p:nvSpPr>
        <p:spPr>
          <a:xfrm>
            <a:off x="3033713" y="34655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6" name="CustomShape 95"/>
          <p:cNvSpPr/>
          <p:nvPr/>
        </p:nvSpPr>
        <p:spPr>
          <a:xfrm>
            <a:off x="3081338" y="3619500"/>
            <a:ext cx="55562" cy="53975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7" name="CustomShape 96"/>
          <p:cNvSpPr/>
          <p:nvPr/>
        </p:nvSpPr>
        <p:spPr>
          <a:xfrm>
            <a:off x="3152775" y="3770313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8" name="CustomShape 97"/>
          <p:cNvSpPr/>
          <p:nvPr/>
        </p:nvSpPr>
        <p:spPr>
          <a:xfrm>
            <a:off x="3305175" y="3948113"/>
            <a:ext cx="53975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9" name="CustomShape 98"/>
          <p:cNvSpPr/>
          <p:nvPr/>
        </p:nvSpPr>
        <p:spPr>
          <a:xfrm>
            <a:off x="2924175" y="3770313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0" name="CustomShape 99"/>
          <p:cNvSpPr/>
          <p:nvPr/>
        </p:nvSpPr>
        <p:spPr>
          <a:xfrm>
            <a:off x="2970213" y="39481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1" name="CustomShape 100"/>
          <p:cNvSpPr/>
          <p:nvPr/>
        </p:nvSpPr>
        <p:spPr>
          <a:xfrm>
            <a:off x="3122613" y="4100513"/>
            <a:ext cx="55562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2" name="CustomShape 101"/>
          <p:cNvSpPr/>
          <p:nvPr/>
        </p:nvSpPr>
        <p:spPr>
          <a:xfrm>
            <a:off x="3340100" y="4268788"/>
            <a:ext cx="55563" cy="55562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3" name="CustomShape 102"/>
          <p:cNvSpPr/>
          <p:nvPr/>
        </p:nvSpPr>
        <p:spPr>
          <a:xfrm>
            <a:off x="723900" y="2271713"/>
            <a:ext cx="1220788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4" name="CustomShape 103"/>
          <p:cNvSpPr/>
          <p:nvPr/>
        </p:nvSpPr>
        <p:spPr>
          <a:xfrm>
            <a:off x="1682750" y="1739900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5" name="CustomShape 104"/>
          <p:cNvSpPr/>
          <p:nvPr/>
        </p:nvSpPr>
        <p:spPr>
          <a:xfrm>
            <a:off x="1682750" y="2792413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6" name="CustomShape 105"/>
          <p:cNvSpPr/>
          <p:nvPr/>
        </p:nvSpPr>
        <p:spPr>
          <a:xfrm>
            <a:off x="2643188" y="2260600"/>
            <a:ext cx="1220787" cy="1052513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7" name="CustomShape 106"/>
          <p:cNvSpPr/>
          <p:nvPr/>
        </p:nvSpPr>
        <p:spPr>
          <a:xfrm>
            <a:off x="1685925" y="3851275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8" name="CustomShape 107"/>
          <p:cNvSpPr/>
          <p:nvPr/>
        </p:nvSpPr>
        <p:spPr>
          <a:xfrm>
            <a:off x="2643188" y="3319463"/>
            <a:ext cx="1220787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9" name="CustomShape 108"/>
          <p:cNvSpPr/>
          <p:nvPr/>
        </p:nvSpPr>
        <p:spPr>
          <a:xfrm>
            <a:off x="2643188" y="4371975"/>
            <a:ext cx="1220787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0" name="CustomShape 109"/>
          <p:cNvSpPr/>
          <p:nvPr/>
        </p:nvSpPr>
        <p:spPr>
          <a:xfrm>
            <a:off x="6046788" y="2344738"/>
            <a:ext cx="55562" cy="5556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1" name="CustomShape 110"/>
          <p:cNvSpPr/>
          <p:nvPr/>
        </p:nvSpPr>
        <p:spPr>
          <a:xfrm>
            <a:off x="6199188" y="2497138"/>
            <a:ext cx="53975" cy="5556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2" name="CustomShape 111"/>
          <p:cNvSpPr/>
          <p:nvPr/>
        </p:nvSpPr>
        <p:spPr>
          <a:xfrm>
            <a:off x="6245225" y="2608263"/>
            <a:ext cx="55563" cy="5556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3" name="CustomShape 112"/>
          <p:cNvSpPr/>
          <p:nvPr/>
        </p:nvSpPr>
        <p:spPr>
          <a:xfrm>
            <a:off x="6397625" y="2760663"/>
            <a:ext cx="55563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4" name="CustomShape 113"/>
          <p:cNvSpPr/>
          <p:nvPr/>
        </p:nvSpPr>
        <p:spPr>
          <a:xfrm>
            <a:off x="6469063" y="2913063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5" name="CustomShape 114"/>
          <p:cNvSpPr/>
          <p:nvPr/>
        </p:nvSpPr>
        <p:spPr>
          <a:xfrm>
            <a:off x="6588125" y="3106738"/>
            <a:ext cx="55563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6" name="CustomShape 115"/>
          <p:cNvSpPr/>
          <p:nvPr/>
        </p:nvSpPr>
        <p:spPr>
          <a:xfrm>
            <a:off x="6846888" y="3259138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7" name="CustomShape 116"/>
          <p:cNvSpPr/>
          <p:nvPr/>
        </p:nvSpPr>
        <p:spPr>
          <a:xfrm>
            <a:off x="6900863" y="3387725"/>
            <a:ext cx="55562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8" name="CustomShape 117"/>
          <p:cNvSpPr/>
          <p:nvPr/>
        </p:nvSpPr>
        <p:spPr>
          <a:xfrm>
            <a:off x="7110413" y="3556000"/>
            <a:ext cx="55562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59" name="CustomShape 118"/>
          <p:cNvSpPr/>
          <p:nvPr/>
        </p:nvSpPr>
        <p:spPr>
          <a:xfrm>
            <a:off x="7262813" y="3708400"/>
            <a:ext cx="55562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0" name="CustomShape 119"/>
          <p:cNvSpPr/>
          <p:nvPr/>
        </p:nvSpPr>
        <p:spPr>
          <a:xfrm>
            <a:off x="6240463" y="2954338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1" name="CustomShape 120"/>
          <p:cNvSpPr/>
          <p:nvPr/>
        </p:nvSpPr>
        <p:spPr>
          <a:xfrm>
            <a:off x="6288088" y="3090863"/>
            <a:ext cx="53975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2" name="CustomShape 121"/>
          <p:cNvSpPr/>
          <p:nvPr/>
        </p:nvSpPr>
        <p:spPr>
          <a:xfrm>
            <a:off x="6438900" y="3243263"/>
            <a:ext cx="55563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3" name="CustomShape 122"/>
          <p:cNvSpPr/>
          <p:nvPr/>
        </p:nvSpPr>
        <p:spPr>
          <a:xfrm>
            <a:off x="6640513" y="3411538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4" name="CustomShape 123"/>
          <p:cNvSpPr/>
          <p:nvPr/>
        </p:nvSpPr>
        <p:spPr>
          <a:xfrm>
            <a:off x="6883400" y="3556000"/>
            <a:ext cx="55563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5" name="CustomShape 124"/>
          <p:cNvSpPr/>
          <p:nvPr/>
        </p:nvSpPr>
        <p:spPr>
          <a:xfrm>
            <a:off x="6929438" y="3708400"/>
            <a:ext cx="55562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6" name="CustomShape 125"/>
          <p:cNvSpPr/>
          <p:nvPr/>
        </p:nvSpPr>
        <p:spPr>
          <a:xfrm>
            <a:off x="7097713" y="3844925"/>
            <a:ext cx="55562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7" name="CustomShape 126"/>
          <p:cNvSpPr/>
          <p:nvPr/>
        </p:nvSpPr>
        <p:spPr>
          <a:xfrm>
            <a:off x="6919913" y="2582863"/>
            <a:ext cx="55562" cy="5556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8" name="CustomShape 127"/>
          <p:cNvSpPr/>
          <p:nvPr/>
        </p:nvSpPr>
        <p:spPr>
          <a:xfrm>
            <a:off x="6965950" y="2735263"/>
            <a:ext cx="55563" cy="5556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69" name="CustomShape 128"/>
          <p:cNvSpPr/>
          <p:nvPr/>
        </p:nvSpPr>
        <p:spPr>
          <a:xfrm>
            <a:off x="7037388" y="2887663"/>
            <a:ext cx="55562" cy="5556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0" name="CustomShape 129"/>
          <p:cNvSpPr/>
          <p:nvPr/>
        </p:nvSpPr>
        <p:spPr>
          <a:xfrm>
            <a:off x="7189788" y="3065463"/>
            <a:ext cx="55562" cy="55562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1" name="CustomShape 130"/>
          <p:cNvSpPr/>
          <p:nvPr/>
        </p:nvSpPr>
        <p:spPr>
          <a:xfrm>
            <a:off x="6808788" y="2887663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2" name="CustomShape 131"/>
          <p:cNvSpPr/>
          <p:nvPr/>
        </p:nvSpPr>
        <p:spPr>
          <a:xfrm>
            <a:off x="6856413" y="3065463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3" name="CustomShape 132"/>
          <p:cNvSpPr/>
          <p:nvPr/>
        </p:nvSpPr>
        <p:spPr>
          <a:xfrm>
            <a:off x="7008813" y="3217863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4" name="CustomShape 133"/>
          <p:cNvSpPr/>
          <p:nvPr/>
        </p:nvSpPr>
        <p:spPr>
          <a:xfrm>
            <a:off x="7226300" y="3386138"/>
            <a:ext cx="55563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5" name="CustomShape 134"/>
          <p:cNvSpPr/>
          <p:nvPr/>
        </p:nvSpPr>
        <p:spPr>
          <a:xfrm>
            <a:off x="6207125" y="2374900"/>
            <a:ext cx="55563" cy="555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6" name="CustomShape 135"/>
          <p:cNvSpPr/>
          <p:nvPr/>
        </p:nvSpPr>
        <p:spPr>
          <a:xfrm>
            <a:off x="6359525" y="2527300"/>
            <a:ext cx="55563" cy="555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7" name="CustomShape 136"/>
          <p:cNvSpPr/>
          <p:nvPr/>
        </p:nvSpPr>
        <p:spPr>
          <a:xfrm>
            <a:off x="6405563" y="2638425"/>
            <a:ext cx="55562" cy="555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8" name="CustomShape 137"/>
          <p:cNvSpPr/>
          <p:nvPr/>
        </p:nvSpPr>
        <p:spPr>
          <a:xfrm>
            <a:off x="6557963" y="2790825"/>
            <a:ext cx="55562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79" name="CustomShape 138"/>
          <p:cNvSpPr/>
          <p:nvPr/>
        </p:nvSpPr>
        <p:spPr>
          <a:xfrm>
            <a:off x="6629400" y="2943225"/>
            <a:ext cx="55563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0" name="CustomShape 139"/>
          <p:cNvSpPr/>
          <p:nvPr/>
        </p:nvSpPr>
        <p:spPr>
          <a:xfrm>
            <a:off x="6748463" y="3136900"/>
            <a:ext cx="55562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1" name="CustomShape 140"/>
          <p:cNvSpPr/>
          <p:nvPr/>
        </p:nvSpPr>
        <p:spPr>
          <a:xfrm>
            <a:off x="6965950" y="3289300"/>
            <a:ext cx="55563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2" name="CustomShape 141"/>
          <p:cNvSpPr/>
          <p:nvPr/>
        </p:nvSpPr>
        <p:spPr>
          <a:xfrm>
            <a:off x="7118350" y="3457575"/>
            <a:ext cx="55563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3" name="CustomShape 142"/>
          <p:cNvSpPr/>
          <p:nvPr/>
        </p:nvSpPr>
        <p:spPr>
          <a:xfrm>
            <a:off x="7270750" y="3586163"/>
            <a:ext cx="55563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4" name="CustomShape 143"/>
          <p:cNvSpPr/>
          <p:nvPr/>
        </p:nvSpPr>
        <p:spPr>
          <a:xfrm>
            <a:off x="7423150" y="3738563"/>
            <a:ext cx="55563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5" name="CustomShape 144"/>
          <p:cNvSpPr/>
          <p:nvPr/>
        </p:nvSpPr>
        <p:spPr>
          <a:xfrm>
            <a:off x="6400800" y="2984500"/>
            <a:ext cx="55563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6" name="CustomShape 145"/>
          <p:cNvSpPr/>
          <p:nvPr/>
        </p:nvSpPr>
        <p:spPr>
          <a:xfrm>
            <a:off x="6446838" y="3121025"/>
            <a:ext cx="55562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7" name="CustomShape 146"/>
          <p:cNvSpPr/>
          <p:nvPr/>
        </p:nvSpPr>
        <p:spPr>
          <a:xfrm>
            <a:off x="6600825" y="3273425"/>
            <a:ext cx="55563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8" name="CustomShape 147"/>
          <p:cNvSpPr/>
          <p:nvPr/>
        </p:nvSpPr>
        <p:spPr>
          <a:xfrm>
            <a:off x="6800850" y="3441700"/>
            <a:ext cx="55563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89" name="CustomShape 148"/>
          <p:cNvSpPr/>
          <p:nvPr/>
        </p:nvSpPr>
        <p:spPr>
          <a:xfrm>
            <a:off x="7043738" y="3586163"/>
            <a:ext cx="55562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0" name="CustomShape 149"/>
          <p:cNvSpPr/>
          <p:nvPr/>
        </p:nvSpPr>
        <p:spPr>
          <a:xfrm>
            <a:off x="7089775" y="3738563"/>
            <a:ext cx="55563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1" name="CustomShape 150"/>
          <p:cNvSpPr/>
          <p:nvPr/>
        </p:nvSpPr>
        <p:spPr>
          <a:xfrm>
            <a:off x="7258050" y="3875088"/>
            <a:ext cx="55563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2" name="CustomShape 151"/>
          <p:cNvSpPr/>
          <p:nvPr/>
        </p:nvSpPr>
        <p:spPr>
          <a:xfrm>
            <a:off x="7080250" y="2613025"/>
            <a:ext cx="55563" cy="5556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3" name="CustomShape 152"/>
          <p:cNvSpPr/>
          <p:nvPr/>
        </p:nvSpPr>
        <p:spPr>
          <a:xfrm>
            <a:off x="7126288" y="2767013"/>
            <a:ext cx="55562" cy="539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4" name="CustomShape 153"/>
          <p:cNvSpPr/>
          <p:nvPr/>
        </p:nvSpPr>
        <p:spPr>
          <a:xfrm>
            <a:off x="7197725" y="2917825"/>
            <a:ext cx="55563" cy="5556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5" name="CustomShape 154"/>
          <p:cNvSpPr/>
          <p:nvPr/>
        </p:nvSpPr>
        <p:spPr>
          <a:xfrm>
            <a:off x="7350125" y="3095625"/>
            <a:ext cx="55563" cy="5556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6" name="CustomShape 155"/>
          <p:cNvSpPr/>
          <p:nvPr/>
        </p:nvSpPr>
        <p:spPr>
          <a:xfrm>
            <a:off x="6970713" y="2917825"/>
            <a:ext cx="53975" cy="5556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7" name="CustomShape 156"/>
          <p:cNvSpPr/>
          <p:nvPr/>
        </p:nvSpPr>
        <p:spPr>
          <a:xfrm>
            <a:off x="7073900" y="3095625"/>
            <a:ext cx="55563" cy="55563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8" name="CustomShape 157"/>
          <p:cNvSpPr/>
          <p:nvPr/>
        </p:nvSpPr>
        <p:spPr>
          <a:xfrm>
            <a:off x="7169150" y="3313113"/>
            <a:ext cx="55563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99" name="CustomShape 158"/>
          <p:cNvSpPr/>
          <p:nvPr/>
        </p:nvSpPr>
        <p:spPr>
          <a:xfrm>
            <a:off x="7386638" y="3416300"/>
            <a:ext cx="55562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0" name="CustomShape 159"/>
          <p:cNvSpPr/>
          <p:nvPr/>
        </p:nvSpPr>
        <p:spPr>
          <a:xfrm>
            <a:off x="6191250" y="3140075"/>
            <a:ext cx="53975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1" name="CustomShape 160"/>
          <p:cNvSpPr/>
          <p:nvPr/>
        </p:nvSpPr>
        <p:spPr>
          <a:xfrm>
            <a:off x="6342063" y="3292475"/>
            <a:ext cx="55562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2" name="CustomShape 161"/>
          <p:cNvSpPr/>
          <p:nvPr/>
        </p:nvSpPr>
        <p:spPr>
          <a:xfrm>
            <a:off x="6389688" y="3403600"/>
            <a:ext cx="55562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3" name="CustomShape 162"/>
          <p:cNvSpPr/>
          <p:nvPr/>
        </p:nvSpPr>
        <p:spPr>
          <a:xfrm>
            <a:off x="6542088" y="3557588"/>
            <a:ext cx="55562" cy="53975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4" name="CustomShape 163"/>
          <p:cNvSpPr/>
          <p:nvPr/>
        </p:nvSpPr>
        <p:spPr>
          <a:xfrm>
            <a:off x="6613525" y="3708400"/>
            <a:ext cx="53975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5" name="CustomShape 164"/>
          <p:cNvSpPr/>
          <p:nvPr/>
        </p:nvSpPr>
        <p:spPr>
          <a:xfrm>
            <a:off x="6732588" y="3902075"/>
            <a:ext cx="55562" cy="55563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6" name="CustomShape 165"/>
          <p:cNvSpPr/>
          <p:nvPr/>
        </p:nvSpPr>
        <p:spPr>
          <a:xfrm>
            <a:off x="6884988" y="4054475"/>
            <a:ext cx="55562" cy="55563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7" name="CustomShape 166"/>
          <p:cNvSpPr/>
          <p:nvPr/>
        </p:nvSpPr>
        <p:spPr>
          <a:xfrm>
            <a:off x="7102475" y="4222750"/>
            <a:ext cx="55563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8" name="CustomShape 167"/>
          <p:cNvSpPr/>
          <p:nvPr/>
        </p:nvSpPr>
        <p:spPr>
          <a:xfrm>
            <a:off x="7254875" y="4351338"/>
            <a:ext cx="55563" cy="55562"/>
          </a:xfrm>
          <a:prstGeom prst="ellipse">
            <a:avLst/>
          </a:prstGeom>
          <a:solidFill>
            <a:srgbClr val="FFE947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9" name="CustomShape 168"/>
          <p:cNvSpPr/>
          <p:nvPr/>
        </p:nvSpPr>
        <p:spPr>
          <a:xfrm>
            <a:off x="7407275" y="4503738"/>
            <a:ext cx="55563" cy="5556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0" name="CustomShape 169"/>
          <p:cNvSpPr/>
          <p:nvPr/>
        </p:nvSpPr>
        <p:spPr>
          <a:xfrm>
            <a:off x="6384925" y="3749675"/>
            <a:ext cx="55563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1" name="CustomShape 170"/>
          <p:cNvSpPr/>
          <p:nvPr/>
        </p:nvSpPr>
        <p:spPr>
          <a:xfrm>
            <a:off x="6430963" y="3886200"/>
            <a:ext cx="55562" cy="55563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2" name="CustomShape 171"/>
          <p:cNvSpPr/>
          <p:nvPr/>
        </p:nvSpPr>
        <p:spPr>
          <a:xfrm>
            <a:off x="6583363" y="4038600"/>
            <a:ext cx="55562" cy="55563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3" name="CustomShape 172"/>
          <p:cNvSpPr/>
          <p:nvPr/>
        </p:nvSpPr>
        <p:spPr>
          <a:xfrm>
            <a:off x="6784975" y="4206875"/>
            <a:ext cx="55563" cy="55563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4" name="CustomShape 173"/>
          <p:cNvSpPr/>
          <p:nvPr/>
        </p:nvSpPr>
        <p:spPr>
          <a:xfrm>
            <a:off x="6962775" y="4335463"/>
            <a:ext cx="53975" cy="55562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5" name="CustomShape 174"/>
          <p:cNvSpPr/>
          <p:nvPr/>
        </p:nvSpPr>
        <p:spPr>
          <a:xfrm>
            <a:off x="7073900" y="4503738"/>
            <a:ext cx="55563" cy="5556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6" name="CustomShape 175"/>
          <p:cNvSpPr/>
          <p:nvPr/>
        </p:nvSpPr>
        <p:spPr>
          <a:xfrm>
            <a:off x="7242175" y="4640263"/>
            <a:ext cx="55563" cy="5556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7" name="CustomShape 176"/>
          <p:cNvSpPr/>
          <p:nvPr/>
        </p:nvSpPr>
        <p:spPr>
          <a:xfrm>
            <a:off x="7064375" y="3378200"/>
            <a:ext cx="55563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8" name="CustomShape 177"/>
          <p:cNvSpPr/>
          <p:nvPr/>
        </p:nvSpPr>
        <p:spPr>
          <a:xfrm>
            <a:off x="7110413" y="3530600"/>
            <a:ext cx="55562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19" name="CustomShape 178"/>
          <p:cNvSpPr/>
          <p:nvPr/>
        </p:nvSpPr>
        <p:spPr>
          <a:xfrm>
            <a:off x="7181850" y="3684588"/>
            <a:ext cx="55563" cy="53975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0" name="CustomShape 179"/>
          <p:cNvSpPr/>
          <p:nvPr/>
        </p:nvSpPr>
        <p:spPr>
          <a:xfrm>
            <a:off x="7334250" y="3860800"/>
            <a:ext cx="55563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1" name="CustomShape 180"/>
          <p:cNvSpPr/>
          <p:nvPr/>
        </p:nvSpPr>
        <p:spPr>
          <a:xfrm>
            <a:off x="6953250" y="3684588"/>
            <a:ext cx="55563" cy="53975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2" name="CustomShape 181"/>
          <p:cNvSpPr/>
          <p:nvPr/>
        </p:nvSpPr>
        <p:spPr>
          <a:xfrm>
            <a:off x="7000875" y="3860800"/>
            <a:ext cx="53975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3" name="CustomShape 182"/>
          <p:cNvSpPr/>
          <p:nvPr/>
        </p:nvSpPr>
        <p:spPr>
          <a:xfrm>
            <a:off x="7153275" y="4013200"/>
            <a:ext cx="55563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4" name="CustomShape 183"/>
          <p:cNvSpPr/>
          <p:nvPr/>
        </p:nvSpPr>
        <p:spPr>
          <a:xfrm>
            <a:off x="7370763" y="4181475"/>
            <a:ext cx="55562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5" name="CustomShape 184"/>
          <p:cNvSpPr/>
          <p:nvPr/>
        </p:nvSpPr>
        <p:spPr>
          <a:xfrm>
            <a:off x="6351588" y="3170238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6" name="CustomShape 185"/>
          <p:cNvSpPr/>
          <p:nvPr/>
        </p:nvSpPr>
        <p:spPr>
          <a:xfrm>
            <a:off x="6503988" y="3322638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7" name="CustomShape 186"/>
          <p:cNvSpPr/>
          <p:nvPr/>
        </p:nvSpPr>
        <p:spPr>
          <a:xfrm>
            <a:off x="6550025" y="3435350"/>
            <a:ext cx="55563" cy="55563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8" name="CustomShape 187"/>
          <p:cNvSpPr/>
          <p:nvPr/>
        </p:nvSpPr>
        <p:spPr>
          <a:xfrm>
            <a:off x="6702425" y="3587750"/>
            <a:ext cx="55563" cy="53975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29" name="CustomShape 188"/>
          <p:cNvSpPr/>
          <p:nvPr/>
        </p:nvSpPr>
        <p:spPr>
          <a:xfrm>
            <a:off x="6773863" y="3836988"/>
            <a:ext cx="55562" cy="55562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0" name="CustomShape 189"/>
          <p:cNvSpPr/>
          <p:nvPr/>
        </p:nvSpPr>
        <p:spPr>
          <a:xfrm>
            <a:off x="6965950" y="3932238"/>
            <a:ext cx="55563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1" name="CustomShape 190"/>
          <p:cNvSpPr/>
          <p:nvPr/>
        </p:nvSpPr>
        <p:spPr>
          <a:xfrm>
            <a:off x="7151688" y="4084638"/>
            <a:ext cx="55562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2" name="CustomShape 191"/>
          <p:cNvSpPr/>
          <p:nvPr/>
        </p:nvSpPr>
        <p:spPr>
          <a:xfrm>
            <a:off x="7262813" y="4254500"/>
            <a:ext cx="55562" cy="53975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3" name="CustomShape 192"/>
          <p:cNvSpPr/>
          <p:nvPr/>
        </p:nvSpPr>
        <p:spPr>
          <a:xfrm>
            <a:off x="7415213" y="4381500"/>
            <a:ext cx="55562" cy="555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4" name="CustomShape 193"/>
          <p:cNvSpPr/>
          <p:nvPr/>
        </p:nvSpPr>
        <p:spPr>
          <a:xfrm>
            <a:off x="7567613" y="4533900"/>
            <a:ext cx="55562" cy="555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5" name="CustomShape 194"/>
          <p:cNvSpPr/>
          <p:nvPr/>
        </p:nvSpPr>
        <p:spPr>
          <a:xfrm>
            <a:off x="6545263" y="3779838"/>
            <a:ext cx="55562" cy="55562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6" name="CustomShape 195"/>
          <p:cNvSpPr/>
          <p:nvPr/>
        </p:nvSpPr>
        <p:spPr>
          <a:xfrm>
            <a:off x="6591300" y="3916363"/>
            <a:ext cx="55563" cy="55562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7" name="CustomShape 196"/>
          <p:cNvSpPr/>
          <p:nvPr/>
        </p:nvSpPr>
        <p:spPr>
          <a:xfrm>
            <a:off x="6745288" y="4068763"/>
            <a:ext cx="53975" cy="55562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8" name="CustomShape 197"/>
          <p:cNvSpPr/>
          <p:nvPr/>
        </p:nvSpPr>
        <p:spPr>
          <a:xfrm>
            <a:off x="6945313" y="4237038"/>
            <a:ext cx="55562" cy="55562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9" name="CustomShape 198"/>
          <p:cNvSpPr/>
          <p:nvPr/>
        </p:nvSpPr>
        <p:spPr>
          <a:xfrm>
            <a:off x="7188200" y="4381500"/>
            <a:ext cx="55563" cy="555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0" name="CustomShape 199"/>
          <p:cNvSpPr/>
          <p:nvPr/>
        </p:nvSpPr>
        <p:spPr>
          <a:xfrm>
            <a:off x="7234238" y="4533900"/>
            <a:ext cx="55562" cy="555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1" name="CustomShape 200"/>
          <p:cNvSpPr/>
          <p:nvPr/>
        </p:nvSpPr>
        <p:spPr>
          <a:xfrm>
            <a:off x="7402513" y="4670425"/>
            <a:ext cx="55562" cy="555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2" name="CustomShape 201"/>
          <p:cNvSpPr/>
          <p:nvPr/>
        </p:nvSpPr>
        <p:spPr>
          <a:xfrm>
            <a:off x="7224713" y="3409950"/>
            <a:ext cx="55562" cy="53975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3" name="CustomShape 202"/>
          <p:cNvSpPr/>
          <p:nvPr/>
        </p:nvSpPr>
        <p:spPr>
          <a:xfrm>
            <a:off x="7270750" y="3560763"/>
            <a:ext cx="55563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4" name="CustomShape 203"/>
          <p:cNvSpPr/>
          <p:nvPr/>
        </p:nvSpPr>
        <p:spPr>
          <a:xfrm>
            <a:off x="7342188" y="3714750"/>
            <a:ext cx="55562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5" name="CustomShape 204"/>
          <p:cNvSpPr/>
          <p:nvPr/>
        </p:nvSpPr>
        <p:spPr>
          <a:xfrm>
            <a:off x="7494588" y="3890963"/>
            <a:ext cx="55562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6" name="CustomShape 205"/>
          <p:cNvSpPr/>
          <p:nvPr/>
        </p:nvSpPr>
        <p:spPr>
          <a:xfrm>
            <a:off x="7113588" y="3714750"/>
            <a:ext cx="55562" cy="55563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7" name="CustomShape 206"/>
          <p:cNvSpPr/>
          <p:nvPr/>
        </p:nvSpPr>
        <p:spPr>
          <a:xfrm>
            <a:off x="7161213" y="3890963"/>
            <a:ext cx="55562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8" name="CustomShape 207"/>
          <p:cNvSpPr/>
          <p:nvPr/>
        </p:nvSpPr>
        <p:spPr>
          <a:xfrm>
            <a:off x="7313613" y="4043363"/>
            <a:ext cx="55562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9" name="CustomShape 208"/>
          <p:cNvSpPr/>
          <p:nvPr/>
        </p:nvSpPr>
        <p:spPr>
          <a:xfrm>
            <a:off x="7531100" y="4211638"/>
            <a:ext cx="55563" cy="55562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0" name="CustomShape 209"/>
          <p:cNvSpPr/>
          <p:nvPr/>
        </p:nvSpPr>
        <p:spPr>
          <a:xfrm>
            <a:off x="4914900" y="2214563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1" name="CustomShape 210"/>
          <p:cNvSpPr/>
          <p:nvPr/>
        </p:nvSpPr>
        <p:spPr>
          <a:xfrm>
            <a:off x="5873750" y="1682750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2" name="CustomShape 211"/>
          <p:cNvSpPr/>
          <p:nvPr/>
        </p:nvSpPr>
        <p:spPr>
          <a:xfrm>
            <a:off x="5873750" y="2735263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3" name="CustomShape 212"/>
          <p:cNvSpPr/>
          <p:nvPr/>
        </p:nvSpPr>
        <p:spPr>
          <a:xfrm>
            <a:off x="6834188" y="2203450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4" name="CustomShape 213"/>
          <p:cNvSpPr/>
          <p:nvPr/>
        </p:nvSpPr>
        <p:spPr>
          <a:xfrm>
            <a:off x="5875338" y="3794125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5" name="CustomShape 214"/>
          <p:cNvSpPr/>
          <p:nvPr/>
        </p:nvSpPr>
        <p:spPr>
          <a:xfrm>
            <a:off x="6834188" y="3262313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6" name="CustomShape 215"/>
          <p:cNvSpPr/>
          <p:nvPr/>
        </p:nvSpPr>
        <p:spPr>
          <a:xfrm>
            <a:off x="6834188" y="4314825"/>
            <a:ext cx="1219200" cy="1050925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solidFill>
              <a:srgbClr val="4A7EBB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57" name="CustomShape 216"/>
          <p:cNvSpPr/>
          <p:nvPr/>
        </p:nvSpPr>
        <p:spPr>
          <a:xfrm>
            <a:off x="636588" y="5959475"/>
            <a:ext cx="1985962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Polygons = LSOA</a:t>
            </a:r>
          </a:p>
        </p:txBody>
      </p:sp>
      <p:sp>
        <p:nvSpPr>
          <p:cNvPr id="958" name="CustomShape 217"/>
          <p:cNvSpPr/>
          <p:nvPr/>
        </p:nvSpPr>
        <p:spPr>
          <a:xfrm>
            <a:off x="549275" y="5589588"/>
            <a:ext cx="1798638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Points = Crimes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Overlays / Intersection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60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Many types, often depends on data type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gContains</a:t>
            </a:r>
            <a:r>
              <a:rPr lang="en-GB" altLang="en-US" sz="3200">
                <a:solidFill>
                  <a:srgbClr val="000000"/>
                </a:solidFill>
              </a:rPr>
              <a:t> – wholly within (pts &amp; polys)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gOverlaps</a:t>
            </a:r>
            <a:r>
              <a:rPr lang="en-GB" altLang="en-US" sz="3200">
                <a:solidFill>
                  <a:srgbClr val="000000"/>
                </a:solidFill>
              </a:rPr>
              <a:t> – overlaps (not necessarily completely within) (poly &amp; poly)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62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10:15am – 11:00am – What is GIS &amp; R?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11:00am – 11:30am – Prac. 1 </a:t>
            </a: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11:30am – 12:00pm –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12:30pm – Prac. 1 </a:t>
            </a: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1:30pm – Lunch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1:30pm - 1:45pm – Recap and Making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1:45pm - 3:00pm – Prac. 2 </a:t>
            </a: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3:00pm - 3:15pm – Coffee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3:15pm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4pm/4:30pm – Prac. 2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BYOD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63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CDRC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ESRC, </a:t>
            </a:r>
            <a:r>
              <a:rPr lang="en-GB" altLang="en-US">
                <a:solidFill>
                  <a:srgbClr val="000000"/>
                </a:solidFill>
              </a:rPr>
              <a:t>Getting more Information from Retail Data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Outreach – Stakeholder Users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Engagement – PhD / MSc / Training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Data and Services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Open, Safeguarded, Controlled</a:t>
            </a:r>
            <a:endParaRPr lang="en-GB" altLang="en-US" sz="1800">
              <a:solidFill>
                <a:srgbClr val="000000"/>
              </a:solidFill>
            </a:endParaRP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333375"/>
            <a:ext cx="294957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leeds_logo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438" y="2384425"/>
            <a:ext cx="2058987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LVP_UNI_LOGO_CMYK1.pd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2474913"/>
            <a:ext cx="2459037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ox_brand_cmyk_pos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0" y="2320925"/>
            <a:ext cx="722313" cy="72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asted-imag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2349500"/>
            <a:ext cx="2254250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6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65" name="CustomShape 2"/>
          <p:cNvSpPr/>
          <p:nvPr/>
        </p:nvSpPr>
        <p:spPr>
          <a:xfrm>
            <a:off x="457200" y="1178640"/>
            <a:ext cx="822816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10:00am - 10:25am – What is GIS &amp; R?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10:25am - 11:15am – Prac. 1 </a:t>
            </a:r>
            <a:r>
              <a:rPr lang="en-GB" sz="32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11:15am - 11:45am –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11:45am - 12:30pm – Prac. 1 </a:t>
            </a:r>
            <a:r>
              <a:rPr lang="en-GB" sz="32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- 1:15pm – Lunch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1:15pm - 1:45pm – Recap and Making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1:45pm - 3:00pm – Prac. 2 </a:t>
            </a:r>
            <a:r>
              <a:rPr lang="en-GB" sz="32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3:00pm - 3:15pm – Coffee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3:15pm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4pm/4:30pm – Prac. 2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BYOD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66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ustomShape 1"/>
          <p:cNvSpPr/>
          <p:nvPr/>
        </p:nvSpPr>
        <p:spPr>
          <a:xfrm>
            <a:off x="457200" y="1050925"/>
            <a:ext cx="8228013" cy="50736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Using your own data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Get it in to R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Join it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Look at the attribute data 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head(</a:t>
            </a:r>
            <a:r>
              <a:rPr lang="en-GB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LSOA@data</a:t>
            </a: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ourier New"/>
              </a:rPr>
              <a:t>Map it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ourier New"/>
              </a:rPr>
              <a:t>Or download and map some data from </a:t>
            </a:r>
            <a:r>
              <a:rPr lang="en-GB" sz="3200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ea typeface="Courier New"/>
                <a:hlinkClick r:id="rId2"/>
              </a:rPr>
              <a:t>http://data.cdrc.ac.uk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Courier New"/>
              </a:rPr>
              <a:t>I will come around on a 1-to-1 basis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9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Libraries..		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7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maptools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rgdal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writeSpatialShape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writeOGR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Two functions that perform similar jobs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Very common situation in R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Just be aware that this may happen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and remember that there are inconsistencies!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Analysis Examples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73" name="CustomShape 2"/>
          <p:cNvSpPr/>
          <p:nvPr/>
        </p:nvSpPr>
        <p:spPr>
          <a:xfrm>
            <a:off x="457200" y="1374775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Interpolation (points to surface)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Distance weighting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Spatial Autocorrelation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Clustering – Getis Ord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Geographically Weighted Regression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Chris Brunsdon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Clustering – Geodemographics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Multi level modelling – space/distance/zone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5" name="CustomShape 2"/>
          <p:cNvSpPr/>
          <p:nvPr/>
        </p:nvSpPr>
        <p:spPr>
          <a:xfrm>
            <a:off x="457200" y="1600200"/>
            <a:ext cx="4733925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 Introduction to R for Spatial Analysis and Mapping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Chris Brunsdon, Lex Comber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7920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693863"/>
            <a:ext cx="2914650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Pros and Cons -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78" name="CustomShape 2"/>
          <p:cNvSpPr/>
          <p:nvPr/>
        </p:nvSpPr>
        <p:spPr>
          <a:xfrm>
            <a:off x="457200" y="1239838"/>
            <a:ext cx="8228013" cy="48847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scriptable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easily repeatable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custom 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scripts sharable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+ easily customizable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steeper learning curve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command line driven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more work to generate a specific map, but easily repeatable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8022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433513"/>
            <a:ext cx="1539875" cy="116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ArcGIS, QGIS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Which one to use?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All is possible in all software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But is easier in some than others!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Whichever you find easiest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QGIS/ArcGIS quickly visualizing data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R large data sets / reproducible &amp; repetitive work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No silver bullet…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Common Problems in Mapping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3" name="CustomShape 2"/>
          <p:cNvSpPr/>
          <p:nvPr/>
        </p:nvSpPr>
        <p:spPr>
          <a:xfrm>
            <a:off x="457200" y="1149350"/>
            <a:ext cx="8228013" cy="49752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availability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Google, other work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Losing work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Saving, backups, testing backups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Specific feature not working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Restart and try again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Google, Stack Exchange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(http://www.stackexchange.com/)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I do x in y?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Google, colleagues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1333500"/>
            <a:ext cx="34575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Practical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6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Feedback is really important for me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Or email / phone / in person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4119563" y="957263"/>
            <a:ext cx="4843462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spc="-1">
                <a:solidFill>
                  <a:srgbClr val="5B677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Open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27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333375"/>
            <a:ext cx="2949575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088" y="1419225"/>
            <a:ext cx="6159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9"/>
          <a:stretch>
            <a:fillRect/>
          </a:stretch>
        </p:blipFill>
        <p:spPr bwMode="auto">
          <a:xfrm>
            <a:off x="252413" y="2209800"/>
            <a:ext cx="4252912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9" name="CustomShape 2"/>
          <p:cNvSpPr/>
          <p:nvPr/>
        </p:nvSpPr>
        <p:spPr>
          <a:xfrm>
            <a:off x="1254125" y="5522913"/>
            <a:ext cx="2654300" cy="4556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spc="-1">
                <a:solidFill>
                  <a:srgbClr val="5B677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data.cdrc.ac.uk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27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209800"/>
            <a:ext cx="4095750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1" name="CustomShape 3"/>
          <p:cNvSpPr/>
          <p:nvPr/>
        </p:nvSpPr>
        <p:spPr>
          <a:xfrm>
            <a:off x="5610225" y="5508625"/>
            <a:ext cx="2797175" cy="4540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400" spc="-1">
                <a:solidFill>
                  <a:srgbClr val="5B677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maps.cdrc.ac.uk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2316163" y="274638"/>
            <a:ext cx="6369050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CDRC Services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Unused Slides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88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Data Formats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90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Spatial data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Spatial*DataFrame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Using Shapefiles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SpatiaLite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Reading Personal &amp; File Geodatabases is possible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Writing is not (easily) possible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RStudio Server can be useful for very large datasets (&gt; multiple tens GB RAM)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ADRN-E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34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2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Administrative Data Research Network (ADRN) established by ESRC 2014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One centre in each UK country – Administrative Data Research Centre for England (ADRC-E)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Collaboration between Southampton/Bloomsbury/Office for National Statistics (ONS)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20000"/>
              </a:lnSpc>
            </a:pPr>
            <a:endParaRPr lang="en-GB" altLang="en-US" sz="1800">
              <a:solidFill>
                <a:srgbClr val="000000"/>
              </a:solidFill>
            </a:endParaRPr>
          </a:p>
        </p:txBody>
      </p:sp>
      <p:pic>
        <p:nvPicPr>
          <p:cNvPr id="3379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274638"/>
            <a:ext cx="2579688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Administrative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collected by government for routine administrative purposes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864000" lvl="3" indent="-215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Wingdings" charset="2"/>
              <a:buChar char="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e.g. health, education, crime, benefits,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key policy-related research questions unlocked by potential linked administrative data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Access arrangements complex, requiring regulation, training, secure access environments, etc.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5811838"/>
            <a:ext cx="2579687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0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5811838"/>
            <a:ext cx="2579687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7019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86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5811838"/>
            <a:ext cx="2579687" cy="103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6" name="CustomShape 3"/>
          <p:cNvSpPr/>
          <p:nvPr/>
        </p:nvSpPr>
        <p:spPr>
          <a:xfrm>
            <a:off x="609600" y="1568450"/>
            <a:ext cx="8228013" cy="47085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Secure laboratory infrastructure for analysis of de-identified linked administrative data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Research programme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Substantive and methodological projects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Services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Support for approved ADRN projects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Training and outreach – including today</a:t>
            </a:r>
            <a:r>
              <a:rPr lang="en-GB" altLang="en-GB" sz="3200">
                <a:solidFill>
                  <a:srgbClr val="000000"/>
                </a:solidFill>
              </a:rPr>
              <a:t>’</a:t>
            </a:r>
            <a:r>
              <a:rPr lang="en-GB" altLang="en-US" sz="3200">
                <a:solidFill>
                  <a:srgbClr val="000000"/>
                </a:solidFill>
              </a:rPr>
              <a:t>s course!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</a:pP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347" name="CustomShape 4"/>
          <p:cNvSpPr/>
          <p:nvPr/>
        </p:nvSpPr>
        <p:spPr>
          <a:xfrm>
            <a:off x="609600" y="4270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ADRN-E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4719638" y="2784475"/>
            <a:ext cx="1743075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 Nick Bearman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@nickbearmanuk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724400" y="3148013"/>
            <a:ext cx="3871913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0" name="Line 3"/>
          <p:cNvSpPr/>
          <p:nvPr/>
        </p:nvSpPr>
        <p:spPr>
          <a:xfrm flipH="1">
            <a:off x="4622800" y="2779713"/>
            <a:ext cx="1588" cy="792162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1" name="CustomShape 4"/>
          <p:cNvSpPr/>
          <p:nvPr/>
        </p:nvSpPr>
        <p:spPr>
          <a:xfrm>
            <a:off x="695325" y="2778125"/>
            <a:ext cx="3825875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GB" altLang="en-US" sz="1800" b="1">
                <a:solidFill>
                  <a:srgbClr val="F2F2F2"/>
                </a:solidFill>
                <a:latin typeface="Calibri" charset="0"/>
              </a:rPr>
              <a:t>Tues 14</a:t>
            </a:r>
            <a:r>
              <a:rPr lang="en-GB" altLang="en-US" sz="1800" b="1" baseline="101000">
                <a:solidFill>
                  <a:srgbClr val="F2F2F2"/>
                </a:solidFill>
                <a:latin typeface="Calibri" charset="0"/>
              </a:rPr>
              <a:t> </a:t>
            </a:r>
            <a:r>
              <a:rPr lang="en-GB" altLang="en-US" sz="1800" b="1">
                <a:solidFill>
                  <a:srgbClr val="F2F2F2"/>
                </a:solidFill>
                <a:latin typeface="Calibri" charset="0"/>
              </a:rPr>
              <a:t>Feb 2017</a:t>
            </a:r>
            <a:endParaRPr lang="en-GB" altLang="en-US" sz="1800">
              <a:solidFill>
                <a:srgbClr val="000000"/>
              </a:solidFill>
            </a:endParaRPr>
          </a:p>
          <a:p>
            <a:pPr algn="r" eaLnBrk="1" hangingPunct="1"/>
            <a:r>
              <a:rPr lang="en-GB" altLang="en-US" sz="1800" b="1">
                <a:solidFill>
                  <a:srgbClr val="F2F2F2"/>
                </a:solidFill>
                <a:latin typeface="Calibri" charset="0"/>
              </a:rPr>
              <a:t>10:00am – 4:00pm/4:30pm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272" name="CustomShape 5"/>
          <p:cNvSpPr/>
          <p:nvPr/>
        </p:nvSpPr>
        <p:spPr>
          <a:xfrm>
            <a:off x="503238" y="1162050"/>
            <a:ext cx="8221662" cy="636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Introduction to Spatial Data &amp;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b="1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Using R for Spatial Analysis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7415" name="Picture 2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5100638"/>
            <a:ext cx="2579688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2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8" y="5083175"/>
            <a:ext cx="2058987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7" name="Picture 2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5181600"/>
            <a:ext cx="300990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52550" y="4029075"/>
            <a:ext cx="636428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i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Log on: </a:t>
            </a:r>
            <a:r>
              <a:rPr lang="en-GB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Username: </a:t>
            </a:r>
            <a:r>
              <a:rPr lang="en-GB" i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cdrc</a:t>
            </a:r>
            <a:r>
              <a:rPr lang="en-GB" i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-x </a:t>
            </a:r>
            <a:r>
              <a:rPr lang="en-GB" i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(computer name initial) </a:t>
            </a:r>
            <a:r>
              <a:rPr lang="en-GB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Pw</a:t>
            </a:r>
            <a:r>
              <a:rPr lang="en-GB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:</a:t>
            </a:r>
            <a:r>
              <a:rPr lang="en-GB" i="1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</a:t>
            </a:r>
            <a:r>
              <a:rPr lang="en-GB" i="1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cdrc</a:t>
            </a:r>
            <a:endParaRPr lang="en-GB" sz="11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dirty="0">
              <a:solidFill>
                <a:schemeClr val="bg1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R as a GIS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Command line driven, rather than GUI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Disadvantages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Remembering commands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143000" lvl="2" indent="-22716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glossary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143000" lvl="2" indent="-22716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Steeper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143000" lvl="2" indent="-22716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learning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curve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5534025"/>
            <a:ext cx="1169988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1"/>
          <a:stretch>
            <a:fillRect/>
          </a:stretch>
        </p:blipFill>
        <p:spPr bwMode="auto">
          <a:xfrm>
            <a:off x="5815013" y="2438400"/>
            <a:ext cx="3327400" cy="41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35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88" y="3781425"/>
            <a:ext cx="2130425" cy="30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R as a GIS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Advantages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Easy to record what you did and repeat specific pieces of work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Lots of reproducible examples on the web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Easily scriptable. 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134,567 maps? easy!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2011 Census Open Atlas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1400" u="sng" spc="-1" dirty="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http://www.alex-singleton.com/r/2014/02/05/2011-census-open-atlas-project-version-two/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63" y="1319213"/>
            <a:ext cx="3325812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84275"/>
            <a:ext cx="4030663" cy="536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7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R in Action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58" name="CustomShape 2"/>
          <p:cNvSpPr/>
          <p:nvPr/>
        </p:nvSpPr>
        <p:spPr>
          <a:xfrm>
            <a:off x="484188" y="6488113"/>
            <a:ext cx="4235450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Economically active – Full-time students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75" y="357188"/>
            <a:ext cx="5049838" cy="611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39"/>
          <a:stretch>
            <a:fillRect/>
          </a:stretch>
        </p:blipFill>
        <p:spPr bwMode="auto">
          <a:xfrm>
            <a:off x="0" y="357188"/>
            <a:ext cx="4498975" cy="611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1" name="CustomShape 1"/>
          <p:cNvSpPr/>
          <p:nvPr/>
        </p:nvSpPr>
        <p:spPr>
          <a:xfrm>
            <a:off x="1325563" y="6488113"/>
            <a:ext cx="2616200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Age structure – 18 to 19</a:t>
            </a:r>
          </a:p>
        </p:txBody>
      </p:sp>
      <p:sp>
        <p:nvSpPr>
          <p:cNvPr id="362" name="CustomShape 2"/>
          <p:cNvSpPr/>
          <p:nvPr/>
        </p:nvSpPr>
        <p:spPr>
          <a:xfrm>
            <a:off x="5659438" y="6483350"/>
            <a:ext cx="2616200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Age structure – 20 to 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8"/>
          <a:stretch>
            <a:fillRect/>
          </a:stretch>
        </p:blipFill>
        <p:spPr bwMode="auto">
          <a:xfrm>
            <a:off x="4660900" y="260350"/>
            <a:ext cx="4481513" cy="641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04"/>
          <a:stretch>
            <a:fillRect/>
          </a:stretch>
        </p:blipFill>
        <p:spPr bwMode="auto">
          <a:xfrm>
            <a:off x="0" y="260350"/>
            <a:ext cx="4659313" cy="659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5" name="CustomShape 1"/>
          <p:cNvSpPr/>
          <p:nvPr/>
        </p:nvSpPr>
        <p:spPr>
          <a:xfrm>
            <a:off x="2251075" y="6464300"/>
            <a:ext cx="8112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Single</a:t>
            </a:r>
          </a:p>
        </p:txBody>
      </p:sp>
      <p:sp>
        <p:nvSpPr>
          <p:cNvPr id="366" name="CustomShape 2"/>
          <p:cNvSpPr/>
          <p:nvPr/>
        </p:nvSpPr>
        <p:spPr>
          <a:xfrm>
            <a:off x="6264275" y="6488113"/>
            <a:ext cx="952500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Married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7"/>
          <a:stretch>
            <a:fillRect/>
          </a:stretch>
        </p:blipFill>
        <p:spPr bwMode="auto">
          <a:xfrm>
            <a:off x="0" y="0"/>
            <a:ext cx="4845050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0" r="11259"/>
          <a:stretch>
            <a:fillRect/>
          </a:stretch>
        </p:blipFill>
        <p:spPr bwMode="auto">
          <a:xfrm>
            <a:off x="4705350" y="0"/>
            <a:ext cx="4437063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" name="CustomShape 1"/>
          <p:cNvSpPr/>
          <p:nvPr/>
        </p:nvSpPr>
        <p:spPr>
          <a:xfrm>
            <a:off x="1165225" y="6488113"/>
            <a:ext cx="2116138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Ethnic group: white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R as a GIS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40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5534025"/>
            <a:ext cx="1169988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732463"/>
            <a:ext cx="28765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7"/>
          <a:stretch>
            <a:fillRect/>
          </a:stretch>
        </p:blipFill>
        <p:spPr bwMode="auto">
          <a:xfrm>
            <a:off x="-274638" y="0"/>
            <a:ext cx="9717088" cy="722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" name="CustomShape 2"/>
          <p:cNvSpPr/>
          <p:nvPr/>
        </p:nvSpPr>
        <p:spPr>
          <a:xfrm>
            <a:off x="3557588" y="274638"/>
            <a:ext cx="2301875" cy="5762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Topography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2786063" y="5732463"/>
            <a:ext cx="3603625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http://topography.geotheory.co.uk/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Other GIS software?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50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913" y="1558925"/>
            <a:ext cx="2097087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384300"/>
            <a:ext cx="2281238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3" y="1344613"/>
            <a:ext cx="16605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63675"/>
            <a:ext cx="1539875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1" name="CustomShape 2"/>
          <p:cNvSpPr/>
          <p:nvPr/>
        </p:nvSpPr>
        <p:spPr>
          <a:xfrm>
            <a:off x="457200" y="3113088"/>
            <a:ext cx="8228013" cy="30114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 is very different to ArcGIS, but can do many of the same operations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 is free (as is QGIS)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 is increasingly popular in academic sector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6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All can be useful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Projections and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Coordinate Systems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83" name="CustomShape 2"/>
          <p:cNvSpPr/>
          <p:nvPr/>
        </p:nvSpPr>
        <p:spPr>
          <a:xfrm>
            <a:off x="457200" y="1957388"/>
            <a:ext cx="8382000" cy="13827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Who has heard of these?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Why are they important?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457200" y="3432175"/>
            <a:ext cx="8228013" cy="2222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2800">
                <a:solidFill>
                  <a:srgbClr val="000000"/>
                </a:solidFill>
              </a:rPr>
              <a:t>Latitude and Longitude (WGS 1984)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2800">
                <a:solidFill>
                  <a:srgbClr val="000000"/>
                </a:solidFill>
              </a:rPr>
              <a:t>52°N 37</a:t>
            </a:r>
            <a:r>
              <a:rPr lang="en-GB" altLang="en-GB" sz="2800">
                <a:solidFill>
                  <a:srgbClr val="000000"/>
                </a:solidFill>
              </a:rPr>
              <a:t>’</a:t>
            </a:r>
            <a:r>
              <a:rPr lang="en-GB" altLang="en-US" sz="2800">
                <a:solidFill>
                  <a:srgbClr val="000000"/>
                </a:solidFill>
              </a:rPr>
              <a:t> 30.32</a:t>
            </a:r>
            <a:r>
              <a:rPr lang="en-GB" altLang="en-GB" sz="2800">
                <a:solidFill>
                  <a:srgbClr val="000000"/>
                </a:solidFill>
              </a:rPr>
              <a:t>’’</a:t>
            </a:r>
            <a:r>
              <a:rPr lang="en-GB" altLang="en-US" sz="2800">
                <a:solidFill>
                  <a:srgbClr val="000000"/>
                </a:solidFill>
              </a:rPr>
              <a:t> (52.6250)	1°E 14</a:t>
            </a:r>
            <a:r>
              <a:rPr lang="en-GB" altLang="en-GB" sz="2800">
                <a:solidFill>
                  <a:srgbClr val="000000"/>
                </a:solidFill>
              </a:rPr>
              <a:t>’</a:t>
            </a:r>
            <a:r>
              <a:rPr lang="en-GB" altLang="en-US" sz="2800">
                <a:solidFill>
                  <a:srgbClr val="000000"/>
                </a:solidFill>
              </a:rPr>
              <a:t> 2.05</a:t>
            </a:r>
            <a:r>
              <a:rPr lang="en-GB" altLang="en-GB" sz="2800">
                <a:solidFill>
                  <a:srgbClr val="000000"/>
                </a:solidFill>
              </a:rPr>
              <a:t>’’</a:t>
            </a:r>
            <a:r>
              <a:rPr lang="en-GB" altLang="en-US" sz="2800">
                <a:solidFill>
                  <a:srgbClr val="000000"/>
                </a:solidFill>
              </a:rPr>
              <a:t> (1.2339)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2800">
                <a:solidFill>
                  <a:srgbClr val="000000"/>
                </a:solidFill>
              </a:rPr>
              <a:t>British National Grid (Eastings &amp; Northings)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2800">
                <a:solidFill>
                  <a:srgbClr val="000000"/>
                </a:solidFill>
              </a:rPr>
              <a:t>Easting: 619301	Northing: 307416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charRg st="0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84">
                                            <p:txEl>
                                              <p:charRg st="0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84">
                                            <p:txEl>
                                              <p:charRg st="0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charRg st="0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84">
                                            <p:txEl>
                                              <p:charRg st="0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84">
                                            <p:txEl>
                                              <p:charRg st="0" end="16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Projections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86" name="CustomShape 2"/>
          <p:cNvSpPr/>
          <p:nvPr/>
        </p:nvSpPr>
        <p:spPr>
          <a:xfrm>
            <a:off x="457200" y="1203325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</a:rPr>
              <a:t>Projection – going from a sphere to a flat surface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4054475" y="3017838"/>
            <a:ext cx="1247775" cy="446087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108" name="Content Placehold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-372"/>
          <a:stretch>
            <a:fillRect/>
          </a:stretch>
        </p:blipFill>
        <p:spPr bwMode="auto">
          <a:xfrm>
            <a:off x="5821363" y="2162175"/>
            <a:ext cx="3059112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979613"/>
            <a:ext cx="2820987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0" name="CustomShape 4"/>
          <p:cNvSpPr/>
          <p:nvPr/>
        </p:nvSpPr>
        <p:spPr>
          <a:xfrm>
            <a:off x="0" y="6427788"/>
            <a:ext cx="4570413" cy="42386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http://www.primap.com/wsen/Maps/MapCollection/WorldMaps/Globe-(Europe-centered)-Vegetation-4000x4000.html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Welcome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1220788"/>
            <a:ext cx="8229600" cy="4905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Who are you?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GIS have you used before?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512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What do you want to get from the course?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43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3638550"/>
            <a:ext cx="3640137" cy="321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Projections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0" y="1809750"/>
            <a:ext cx="3354388" cy="228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3" name="CustomShape 2"/>
          <p:cNvSpPr/>
          <p:nvPr/>
        </p:nvSpPr>
        <p:spPr>
          <a:xfrm>
            <a:off x="4083050" y="6454775"/>
            <a:ext cx="5059363" cy="4254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http://krygier.owu.edu/krygier_html/geog_353/geog_353_lo/geog_353_lo05.html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813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8" y="1912938"/>
            <a:ext cx="2906712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5" name="CustomShape 3"/>
          <p:cNvSpPr/>
          <p:nvPr/>
        </p:nvSpPr>
        <p:spPr>
          <a:xfrm>
            <a:off x="11113" y="6594475"/>
            <a:ext cx="4572000" cy="255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1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http://www.hdwallpapersos.com/orange-fruit-hd-wallpapers.html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396" name="CustomShape 4"/>
          <p:cNvSpPr/>
          <p:nvPr/>
        </p:nvSpPr>
        <p:spPr>
          <a:xfrm>
            <a:off x="3589338" y="2794000"/>
            <a:ext cx="1247775" cy="446088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97" name="CustomShape 5"/>
          <p:cNvSpPr/>
          <p:nvPr/>
        </p:nvSpPr>
        <p:spPr>
          <a:xfrm>
            <a:off x="457200" y="1203325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</a:rPr>
              <a:t>Projection – going from a sphere to a flat surface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398" name="CustomShape 6"/>
          <p:cNvSpPr/>
          <p:nvPr/>
        </p:nvSpPr>
        <p:spPr>
          <a:xfrm>
            <a:off x="85725" y="4868863"/>
            <a:ext cx="9018588" cy="4540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 marL="2857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>
                <a:solidFill>
                  <a:srgbClr val="000000"/>
                </a:solidFill>
              </a:rPr>
              <a:t>Can</a:t>
            </a:r>
            <a:r>
              <a:rPr lang="en-GB" altLang="en-GB">
                <a:solidFill>
                  <a:srgbClr val="000000"/>
                </a:solidFill>
              </a:rPr>
              <a:t>’</a:t>
            </a:r>
            <a:r>
              <a:rPr lang="en-GB" altLang="en-US">
                <a:solidFill>
                  <a:srgbClr val="000000"/>
                </a:solidFill>
              </a:rPr>
              <a:t>t maintain all of shape, area, angles (bearing) and distance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399" name="CustomShape 7"/>
          <p:cNvSpPr/>
          <p:nvPr/>
        </p:nvSpPr>
        <p:spPr>
          <a:xfrm>
            <a:off x="493713" y="5616575"/>
            <a:ext cx="8001000" cy="6000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Video - http://flowingdata.com/2016/12/08/physical-demo-of-how-all-maps-are-wrong/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9154" name="Content Placehold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-372"/>
          <a:stretch>
            <a:fillRect/>
          </a:stretch>
        </p:blipFill>
        <p:spPr bwMode="auto">
          <a:xfrm>
            <a:off x="0" y="-26988"/>
            <a:ext cx="6856413" cy="583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63" y="3548063"/>
            <a:ext cx="4933950" cy="33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3" name="CustomShape 2"/>
          <p:cNvSpPr/>
          <p:nvPr/>
        </p:nvSpPr>
        <p:spPr>
          <a:xfrm>
            <a:off x="6858000" y="-15875"/>
            <a:ext cx="2284413" cy="6969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This file is licensed under the Creative Commons Attribution-Share Alike 3.0 Unported license. http://en.wikipedia.org/wiki/File:Mercator_projection_SW.jpg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04" name="CustomShape 3"/>
          <p:cNvSpPr/>
          <p:nvPr/>
        </p:nvSpPr>
        <p:spPr>
          <a:xfrm>
            <a:off x="6715125" y="1417638"/>
            <a:ext cx="2176463" cy="9429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Mercator projection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6" name="CustomShape 2"/>
          <p:cNvSpPr/>
          <p:nvPr/>
        </p:nvSpPr>
        <p:spPr>
          <a:xfrm>
            <a:off x="0" y="6502400"/>
            <a:ext cx="4086225" cy="331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This file is licensed under the Creative Commons Attribution-Share Alike 3.0 Unported license. http://en.wikipedia.org/wiki/File:Gall%E2%80%93Peters_projection_SW.jpg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0179" name="Content Placehold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-372"/>
          <a:stretch>
            <a:fillRect/>
          </a:stretch>
        </p:blipFill>
        <p:spPr bwMode="auto">
          <a:xfrm>
            <a:off x="0" y="-15875"/>
            <a:ext cx="6623050" cy="563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8" name="CustomShape 3"/>
          <p:cNvSpPr/>
          <p:nvPr/>
        </p:nvSpPr>
        <p:spPr>
          <a:xfrm>
            <a:off x="6858000" y="-15875"/>
            <a:ext cx="2284413" cy="6969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This file is licensed under the Creative Commons Attribution-Share Alike 3.0 Unported license. http://en.wikipedia.org/wiki/File:Mercator_projection_SW.jpg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018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13" y="3643313"/>
            <a:ext cx="5054600" cy="322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" name="CustomShape 4"/>
          <p:cNvSpPr/>
          <p:nvPr/>
        </p:nvSpPr>
        <p:spPr>
          <a:xfrm>
            <a:off x="6715125" y="1417638"/>
            <a:ext cx="2176463" cy="9429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Mercator projection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11" name="CustomShape 5"/>
          <p:cNvSpPr/>
          <p:nvPr/>
        </p:nvSpPr>
        <p:spPr>
          <a:xfrm>
            <a:off x="214313" y="5883275"/>
            <a:ext cx="3768725" cy="515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Gall-Peters projection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3" name="CustomShape 2"/>
          <p:cNvSpPr/>
          <p:nvPr/>
        </p:nvSpPr>
        <p:spPr>
          <a:xfrm>
            <a:off x="1169988" y="5837238"/>
            <a:ext cx="6672262" cy="9128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Africa: 30 million sq km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Greenland: 2 million sq km</a:t>
            </a:r>
          </a:p>
        </p:txBody>
      </p:sp>
      <p:pic>
        <p:nvPicPr>
          <p:cNvPr id="51203" name="Content Placehold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-372"/>
          <a:stretch>
            <a:fillRect/>
          </a:stretch>
        </p:blipFill>
        <p:spPr bwMode="auto">
          <a:xfrm>
            <a:off x="1062038" y="0"/>
            <a:ext cx="6856412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5" name="CustomShape 3"/>
          <p:cNvSpPr/>
          <p:nvPr/>
        </p:nvSpPr>
        <p:spPr>
          <a:xfrm>
            <a:off x="4164013" y="2111375"/>
            <a:ext cx="1139825" cy="1525588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6" name="CustomShape 4"/>
          <p:cNvSpPr/>
          <p:nvPr/>
        </p:nvSpPr>
        <p:spPr>
          <a:xfrm>
            <a:off x="3111500" y="42863"/>
            <a:ext cx="1139825" cy="152400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Projections etc.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222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04063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0" name="CustomShape 3"/>
          <p:cNvSpPr/>
          <p:nvPr/>
        </p:nvSpPr>
        <p:spPr>
          <a:xfrm>
            <a:off x="3392488" y="976313"/>
            <a:ext cx="1139825" cy="1525587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1" name="CustomShape 4"/>
          <p:cNvSpPr/>
          <p:nvPr/>
        </p:nvSpPr>
        <p:spPr>
          <a:xfrm>
            <a:off x="2146300" y="0"/>
            <a:ext cx="1139825" cy="1525588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2230" name="Content Placeholder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r="9007" b="37228"/>
          <a:stretch>
            <a:fillRect/>
          </a:stretch>
        </p:blipFill>
        <p:spPr bwMode="auto">
          <a:xfrm>
            <a:off x="2903538" y="3206750"/>
            <a:ext cx="6238875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3" name="CustomShape 5"/>
          <p:cNvSpPr/>
          <p:nvPr/>
        </p:nvSpPr>
        <p:spPr>
          <a:xfrm>
            <a:off x="6049963" y="5330825"/>
            <a:ext cx="1139825" cy="1525588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" name="CustomShape 6"/>
          <p:cNvSpPr/>
          <p:nvPr/>
        </p:nvSpPr>
        <p:spPr>
          <a:xfrm>
            <a:off x="5018088" y="3206750"/>
            <a:ext cx="1139825" cy="1525588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5" name="CustomShape 7"/>
          <p:cNvSpPr/>
          <p:nvPr/>
        </p:nvSpPr>
        <p:spPr>
          <a:xfrm>
            <a:off x="131763" y="5810250"/>
            <a:ext cx="2879725" cy="9128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Africa: 30 million sq km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Greenland: 2 million sq km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Mercator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228600" y="1062038"/>
            <a:ext cx="6726238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GB" sz="2800" i="1">
                <a:solidFill>
                  <a:srgbClr val="000000"/>
                </a:solidFill>
              </a:rPr>
              <a:t>“</a:t>
            </a:r>
            <a:r>
              <a:rPr lang="en-GB" altLang="en-US" sz="2800" i="1">
                <a:solidFill>
                  <a:srgbClr val="000000"/>
                </a:solidFill>
              </a:rPr>
              <a:t>The Father of Modern Cartography</a:t>
            </a:r>
            <a:r>
              <a:rPr lang="en-GB" altLang="en-GB" sz="2800" i="1">
                <a:solidFill>
                  <a:srgbClr val="000000"/>
                </a:solidFill>
              </a:rPr>
              <a:t>”</a:t>
            </a:r>
            <a:endParaRPr lang="en-GB" altLang="ja-JP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 i="1">
                <a:solidFill>
                  <a:srgbClr val="000000"/>
                </a:solidFill>
              </a:rPr>
              <a:t>By Mercator</a:t>
            </a:r>
            <a:r>
              <a:rPr lang="en-GB" altLang="en-GB" sz="2800" i="1">
                <a:solidFill>
                  <a:srgbClr val="000000"/>
                </a:solidFill>
              </a:rPr>
              <a:t>’</a:t>
            </a:r>
            <a:r>
              <a:rPr lang="en-GB" altLang="en-US" sz="2800" i="1">
                <a:solidFill>
                  <a:srgbClr val="000000"/>
                </a:solidFill>
              </a:rPr>
              <a:t>s Projection the navigators of the succeeding centuries sailed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</a:rPr>
              <a:t>1569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428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252" name="Content Placeholder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r="1785" b="10632"/>
          <a:stretch>
            <a:fillRect/>
          </a:stretch>
        </p:blipFill>
        <p:spPr bwMode="auto">
          <a:xfrm>
            <a:off x="1833563" y="2592388"/>
            <a:ext cx="5527675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12" r="36244"/>
          <a:stretch>
            <a:fillRect/>
          </a:stretch>
        </p:blipFill>
        <p:spPr bwMode="auto">
          <a:xfrm>
            <a:off x="7362825" y="0"/>
            <a:ext cx="1941513" cy="685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Projections etc.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29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04063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4" name="CustomShape 3"/>
          <p:cNvSpPr/>
          <p:nvPr/>
        </p:nvSpPr>
        <p:spPr>
          <a:xfrm>
            <a:off x="3392488" y="976313"/>
            <a:ext cx="1139825" cy="1525587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5" name="CustomShape 4"/>
          <p:cNvSpPr/>
          <p:nvPr/>
        </p:nvSpPr>
        <p:spPr>
          <a:xfrm>
            <a:off x="2146300" y="0"/>
            <a:ext cx="1139825" cy="1525588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5302" name="Content Placeholder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r="9007" b="37228"/>
          <a:stretch>
            <a:fillRect/>
          </a:stretch>
        </p:blipFill>
        <p:spPr bwMode="auto">
          <a:xfrm>
            <a:off x="2903538" y="3206750"/>
            <a:ext cx="6238875" cy="364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7" name="CustomShape 5"/>
          <p:cNvSpPr/>
          <p:nvPr/>
        </p:nvSpPr>
        <p:spPr>
          <a:xfrm>
            <a:off x="6049963" y="5330825"/>
            <a:ext cx="1139825" cy="1525588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8" name="CustomShape 6"/>
          <p:cNvSpPr/>
          <p:nvPr/>
        </p:nvSpPr>
        <p:spPr>
          <a:xfrm>
            <a:off x="5018088" y="3206750"/>
            <a:ext cx="1139825" cy="1525588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39" name="CustomShape 7"/>
          <p:cNvSpPr/>
          <p:nvPr/>
        </p:nvSpPr>
        <p:spPr>
          <a:xfrm>
            <a:off x="30163" y="4733925"/>
            <a:ext cx="2325687" cy="2009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Reprojection</a:t>
            </a:r>
          </a:p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	Can</a:t>
            </a:r>
            <a:r>
              <a:rPr lang="en-GB" altLang="en-GB" sz="1800">
                <a:solidFill>
                  <a:srgbClr val="000000"/>
                </a:solidFill>
              </a:rPr>
              <a:t>’</a:t>
            </a:r>
            <a:r>
              <a:rPr lang="en-GB" altLang="en-US" sz="1800">
                <a:solidFill>
                  <a:srgbClr val="000000"/>
                </a:solidFill>
              </a:rPr>
              <a:t>t maintain </a:t>
            </a:r>
          </a:p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	area and angles </a:t>
            </a: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Peters: area</a:t>
            </a: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Mercator: angles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Why are Projections important?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4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0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AutoNum type="arabicPeriod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map(s) may not be as they appear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14440" indent="-5130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AutoNum type="arabicPeriod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may appear in the wrong place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4656138"/>
            <a:ext cx="180657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88" y="4656138"/>
            <a:ext cx="13811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550863" y="661988"/>
            <a:ext cx="8228012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5" name="CustomShape 2"/>
          <p:cNvSpPr/>
          <p:nvPr/>
        </p:nvSpPr>
        <p:spPr>
          <a:xfrm>
            <a:off x="550863" y="1987550"/>
            <a:ext cx="8228012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4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413" cy="644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8" y="3862388"/>
            <a:ext cx="71437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What will you get from the course?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457200" y="1311275"/>
            <a:ext cx="8228013" cy="4813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Background on R and spatial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Load spatial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Create a map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46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088" y="2443163"/>
            <a:ext cx="4983162" cy="450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Why are Projections important?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0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AutoNum type="arabicPeriod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map(s) may not be as they appear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14440" indent="-5130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AutoNum type="arabicPeriod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may appear in the wrong place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14440" indent="-5130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AutoNum type="arabicPeriod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Coordinate Systems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9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4656138"/>
            <a:ext cx="180657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288" y="4656138"/>
            <a:ext cx="1381125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457200" y="1208088"/>
            <a:ext cx="8228013" cy="53990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</a:rPr>
              <a:t>Latitude and Longitude (WGS 1984)    </a:t>
            </a:r>
            <a:r>
              <a:rPr lang="en-GB" altLang="en-US" sz="2000" i="1">
                <a:solidFill>
                  <a:srgbClr val="000000"/>
                </a:solidFill>
              </a:rPr>
              <a:t>EPSG = 4326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>
                <a:solidFill>
                  <a:srgbClr val="000000"/>
                </a:solidFill>
              </a:rPr>
              <a:t>52°N 37</a:t>
            </a:r>
            <a:r>
              <a:rPr lang="en-GB" altLang="en-GB">
                <a:solidFill>
                  <a:srgbClr val="000000"/>
                </a:solidFill>
              </a:rPr>
              <a:t>’</a:t>
            </a:r>
            <a:r>
              <a:rPr lang="en-GB" altLang="en-US">
                <a:solidFill>
                  <a:srgbClr val="000000"/>
                </a:solidFill>
              </a:rPr>
              <a:t> 30.32</a:t>
            </a:r>
            <a:r>
              <a:rPr lang="en-GB" altLang="en-GB">
                <a:solidFill>
                  <a:srgbClr val="000000"/>
                </a:solidFill>
              </a:rPr>
              <a:t>’’</a:t>
            </a:r>
            <a:r>
              <a:rPr lang="en-GB" altLang="en-US">
                <a:solidFill>
                  <a:srgbClr val="000000"/>
                </a:solidFill>
              </a:rPr>
              <a:t> (52.6250)	1°E 14</a:t>
            </a:r>
            <a:r>
              <a:rPr lang="en-GB" altLang="en-GB">
                <a:solidFill>
                  <a:srgbClr val="000000"/>
                </a:solidFill>
              </a:rPr>
              <a:t>’</a:t>
            </a:r>
            <a:r>
              <a:rPr lang="en-GB" altLang="en-US">
                <a:solidFill>
                  <a:srgbClr val="000000"/>
                </a:solidFill>
              </a:rPr>
              <a:t> 2.05</a:t>
            </a:r>
            <a:r>
              <a:rPr lang="en-GB" altLang="en-GB">
                <a:solidFill>
                  <a:srgbClr val="000000"/>
                </a:solidFill>
              </a:rPr>
              <a:t>’’</a:t>
            </a:r>
            <a:r>
              <a:rPr lang="en-GB" altLang="en-US">
                <a:solidFill>
                  <a:srgbClr val="000000"/>
                </a:solidFill>
              </a:rPr>
              <a:t> (1.2339)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</a:rPr>
              <a:t>British National Grid (Eastings &amp; Northings)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>
                <a:solidFill>
                  <a:srgbClr val="000000"/>
                </a:solidFill>
              </a:rPr>
              <a:t>Easting: 619301	Northing: 307416      </a:t>
            </a:r>
            <a:r>
              <a:rPr lang="en-GB" altLang="en-US" sz="2000" i="1">
                <a:solidFill>
                  <a:srgbClr val="000000"/>
                </a:solidFill>
              </a:rPr>
              <a:t>EPSG = 27700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</a:rPr>
              <a:t>Why is it important?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>
                <a:solidFill>
                  <a:srgbClr val="000000"/>
                </a:solidFill>
              </a:rPr>
              <a:t>Some data uses uses WGS84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>
                <a:solidFill>
                  <a:srgbClr val="000000"/>
                </a:solidFill>
              </a:rPr>
              <a:t>LSOA use BNG (Eastings/Northings)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buClr>
                <a:srgbClr val="000000"/>
              </a:buClr>
              <a:buFont typeface="Arial" charset="0"/>
              <a:buChar char="–"/>
            </a:pPr>
            <a:r>
              <a:rPr lang="en-GB" altLang="en-US">
                <a:solidFill>
                  <a:srgbClr val="000000"/>
                </a:solidFill>
              </a:rPr>
              <a:t>Need to convert between the two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468313" y="260350"/>
            <a:ext cx="8228012" cy="11414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Coordinate Systems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4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5" t="24477" r="6071" b="41682"/>
          <a:stretch>
            <a:fillRect/>
          </a:stretch>
        </p:blipFill>
        <p:spPr bwMode="auto">
          <a:xfrm>
            <a:off x="0" y="2616200"/>
            <a:ext cx="8567738" cy="424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048000"/>
            <a:ext cx="2855913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charRg st="0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53">
                                            <p:txEl>
                                              <p:charRg st="0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53">
                                            <p:txEl>
                                              <p:charRg st="0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453">
                                            <p:txEl>
                                              <p:char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1420813" y="1627188"/>
            <a:ext cx="898525" cy="7747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8" name="CustomShape 2"/>
          <p:cNvSpPr/>
          <p:nvPr/>
        </p:nvSpPr>
        <p:spPr>
          <a:xfrm>
            <a:off x="2127250" y="2014538"/>
            <a:ext cx="900113" cy="776287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3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59" name="CustomShape 3"/>
          <p:cNvSpPr/>
          <p:nvPr/>
        </p:nvSpPr>
        <p:spPr>
          <a:xfrm>
            <a:off x="2127250" y="1238250"/>
            <a:ext cx="900113" cy="776288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60" name="CustomShape 4"/>
          <p:cNvSpPr/>
          <p:nvPr/>
        </p:nvSpPr>
        <p:spPr>
          <a:xfrm>
            <a:off x="1425575" y="2409825"/>
            <a:ext cx="900113" cy="7747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14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61" name="CustomShape 5"/>
          <p:cNvSpPr/>
          <p:nvPr/>
        </p:nvSpPr>
        <p:spPr>
          <a:xfrm>
            <a:off x="2127250" y="2792413"/>
            <a:ext cx="900113" cy="7747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62" name="CustomShape 6"/>
          <p:cNvSpPr/>
          <p:nvPr/>
        </p:nvSpPr>
        <p:spPr>
          <a:xfrm>
            <a:off x="1420813" y="3186113"/>
            <a:ext cx="898525" cy="776287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63" name="CustomShape 7"/>
          <p:cNvSpPr/>
          <p:nvPr/>
        </p:nvSpPr>
        <p:spPr>
          <a:xfrm>
            <a:off x="2830513" y="2403475"/>
            <a:ext cx="898525" cy="7747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64" name="CustomShape 8"/>
          <p:cNvSpPr/>
          <p:nvPr/>
        </p:nvSpPr>
        <p:spPr>
          <a:xfrm>
            <a:off x="2127250" y="3568700"/>
            <a:ext cx="900113" cy="7747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11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65" name="CustomShape 9"/>
          <p:cNvSpPr/>
          <p:nvPr/>
        </p:nvSpPr>
        <p:spPr>
          <a:xfrm>
            <a:off x="720725" y="2792413"/>
            <a:ext cx="900113" cy="77470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7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graphicFrame>
        <p:nvGraphicFramePr>
          <p:cNvPr id="466" name="Table 10"/>
          <p:cNvGraphicFramePr/>
          <p:nvPr/>
        </p:nvGraphicFramePr>
        <p:xfrm>
          <a:off x="6311900" y="236538"/>
          <a:ext cx="2562225" cy="6126162"/>
        </p:xfrm>
        <a:graphic>
          <a:graphicData uri="http://schemas.openxmlformats.org/drawingml/2006/table">
            <a:tbl>
              <a:tblPr/>
              <a:tblGrid>
                <a:gridCol w="886952"/>
                <a:gridCol w="1675273"/>
              </a:tblGrid>
              <a:tr h="6400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 marL="91431" marR="91431" marT="45716" marB="45716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7" name="Table 11"/>
          <p:cNvGraphicFramePr/>
          <p:nvPr/>
        </p:nvGraphicFramePr>
        <p:xfrm>
          <a:off x="4321175" y="214313"/>
          <a:ext cx="887413" cy="3932237"/>
        </p:xfrm>
        <a:graphic>
          <a:graphicData uri="http://schemas.openxmlformats.org/drawingml/2006/table">
            <a:tbl>
              <a:tblPr/>
              <a:tblGrid>
                <a:gridCol w="887413"/>
              </a:tblGrid>
              <a:tr h="6401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578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 marL="91478" marR="91478" marT="45724" marB="45724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468" name="CustomShape 12"/>
          <p:cNvSpPr/>
          <p:nvPr/>
        </p:nvSpPr>
        <p:spPr>
          <a:xfrm>
            <a:off x="1928813" y="5018088"/>
            <a:ext cx="1116012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Polygons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69" name="CustomShape 13"/>
          <p:cNvSpPr/>
          <p:nvPr/>
        </p:nvSpPr>
        <p:spPr>
          <a:xfrm>
            <a:off x="4405313" y="4249738"/>
            <a:ext cx="660400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70" name="CustomShape 14"/>
          <p:cNvSpPr/>
          <p:nvPr/>
        </p:nvSpPr>
        <p:spPr>
          <a:xfrm>
            <a:off x="7229475" y="6296025"/>
            <a:ext cx="925513" cy="365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Lookup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71" name="CustomShape 15"/>
          <p:cNvSpPr/>
          <p:nvPr/>
        </p:nvSpPr>
        <p:spPr>
          <a:xfrm>
            <a:off x="4962525" y="1050925"/>
            <a:ext cx="1243013" cy="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2" name="CustomShape 16"/>
          <p:cNvSpPr/>
          <p:nvPr/>
        </p:nvSpPr>
        <p:spPr>
          <a:xfrm>
            <a:off x="4962525" y="1439863"/>
            <a:ext cx="1243013" cy="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3" name="CustomShape 17"/>
          <p:cNvSpPr/>
          <p:nvPr/>
        </p:nvSpPr>
        <p:spPr>
          <a:xfrm>
            <a:off x="4962525" y="1781175"/>
            <a:ext cx="1243013" cy="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4" name="CustomShape 18"/>
          <p:cNvSpPr/>
          <p:nvPr/>
        </p:nvSpPr>
        <p:spPr>
          <a:xfrm>
            <a:off x="4962525" y="2195513"/>
            <a:ext cx="1243013" cy="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5" name="CustomShape 19"/>
          <p:cNvSpPr/>
          <p:nvPr/>
        </p:nvSpPr>
        <p:spPr>
          <a:xfrm>
            <a:off x="4962525" y="2497138"/>
            <a:ext cx="1243013" cy="15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6" name="CustomShape 20"/>
          <p:cNvSpPr/>
          <p:nvPr/>
        </p:nvSpPr>
        <p:spPr>
          <a:xfrm>
            <a:off x="4962525" y="2806700"/>
            <a:ext cx="1377950" cy="2989263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7" name="CustomShape 21"/>
          <p:cNvSpPr/>
          <p:nvPr/>
        </p:nvSpPr>
        <p:spPr>
          <a:xfrm>
            <a:off x="4962525" y="3236913"/>
            <a:ext cx="1243013" cy="1587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8" name="CustomShape 22"/>
          <p:cNvSpPr/>
          <p:nvPr/>
        </p:nvSpPr>
        <p:spPr>
          <a:xfrm>
            <a:off x="4962525" y="3644900"/>
            <a:ext cx="1243013" cy="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9" name="CustomShape 23"/>
          <p:cNvSpPr/>
          <p:nvPr/>
        </p:nvSpPr>
        <p:spPr>
          <a:xfrm>
            <a:off x="4962525" y="4064000"/>
            <a:ext cx="1243013" cy="6223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0" name="CustomShape 24"/>
          <p:cNvSpPr/>
          <p:nvPr/>
        </p:nvSpPr>
        <p:spPr>
          <a:xfrm>
            <a:off x="457200" y="274638"/>
            <a:ext cx="3625850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Joining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1" name="CustomShape 25"/>
          <p:cNvSpPr/>
          <p:nvPr/>
        </p:nvSpPr>
        <p:spPr>
          <a:xfrm>
            <a:off x="185738" y="5792788"/>
            <a:ext cx="4710112" cy="7588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Linked Data similar to Joining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More tomorrow, or ask me for details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CustomShape 1"/>
          <p:cNvSpPr/>
          <p:nvPr/>
        </p:nvSpPr>
        <p:spPr>
          <a:xfrm>
            <a:off x="1420813" y="825500"/>
            <a:ext cx="898525" cy="7762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2127250" y="1214438"/>
            <a:ext cx="900113" cy="77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3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2127250" y="438150"/>
            <a:ext cx="900113" cy="77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5" name="CustomShape 4"/>
          <p:cNvSpPr/>
          <p:nvPr/>
        </p:nvSpPr>
        <p:spPr>
          <a:xfrm>
            <a:off x="1425575" y="1608138"/>
            <a:ext cx="900113" cy="77628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14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6" name="CustomShape 5"/>
          <p:cNvSpPr/>
          <p:nvPr/>
        </p:nvSpPr>
        <p:spPr>
          <a:xfrm>
            <a:off x="2127250" y="1990725"/>
            <a:ext cx="900113" cy="7762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7" name="CustomShape 6"/>
          <p:cNvSpPr/>
          <p:nvPr/>
        </p:nvSpPr>
        <p:spPr>
          <a:xfrm>
            <a:off x="1420813" y="2386013"/>
            <a:ext cx="898525" cy="77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8" name="CustomShape 7"/>
          <p:cNvSpPr/>
          <p:nvPr/>
        </p:nvSpPr>
        <p:spPr>
          <a:xfrm>
            <a:off x="2830513" y="1603375"/>
            <a:ext cx="898525" cy="77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89" name="CustomShape 8"/>
          <p:cNvSpPr/>
          <p:nvPr/>
        </p:nvSpPr>
        <p:spPr>
          <a:xfrm>
            <a:off x="2127250" y="2767013"/>
            <a:ext cx="900113" cy="77628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11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90" name="CustomShape 9"/>
          <p:cNvSpPr/>
          <p:nvPr/>
        </p:nvSpPr>
        <p:spPr>
          <a:xfrm>
            <a:off x="720725" y="1990725"/>
            <a:ext cx="900113" cy="7762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</a:rPr>
              <a:t>7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491" name="CustomShape 10"/>
          <p:cNvSpPr/>
          <p:nvPr/>
        </p:nvSpPr>
        <p:spPr>
          <a:xfrm>
            <a:off x="171450" y="4029075"/>
            <a:ext cx="900113" cy="7762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2" name="CustomShape 11"/>
          <p:cNvSpPr/>
          <p:nvPr/>
        </p:nvSpPr>
        <p:spPr>
          <a:xfrm>
            <a:off x="171450" y="4879975"/>
            <a:ext cx="900113" cy="7762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3" name="CustomShape 12"/>
          <p:cNvSpPr/>
          <p:nvPr/>
        </p:nvSpPr>
        <p:spPr>
          <a:xfrm>
            <a:off x="171450" y="5741988"/>
            <a:ext cx="900113" cy="77628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4" name="CustomShape 13"/>
          <p:cNvSpPr/>
          <p:nvPr/>
        </p:nvSpPr>
        <p:spPr>
          <a:xfrm>
            <a:off x="1374775" y="4241800"/>
            <a:ext cx="186213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High Deprivation</a:t>
            </a:r>
          </a:p>
        </p:txBody>
      </p:sp>
      <p:sp>
        <p:nvSpPr>
          <p:cNvPr id="495" name="CustomShape 14"/>
          <p:cNvSpPr/>
          <p:nvPr/>
        </p:nvSpPr>
        <p:spPr>
          <a:xfrm>
            <a:off x="1350963" y="5072063"/>
            <a:ext cx="2238375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Average Deprivation</a:t>
            </a:r>
          </a:p>
        </p:txBody>
      </p:sp>
      <p:sp>
        <p:nvSpPr>
          <p:cNvPr id="496" name="CustomShape 15"/>
          <p:cNvSpPr/>
          <p:nvPr/>
        </p:nvSpPr>
        <p:spPr>
          <a:xfrm>
            <a:off x="1374775" y="5959475"/>
            <a:ext cx="180816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Low Deprivation</a:t>
            </a:r>
          </a:p>
        </p:txBody>
      </p:sp>
      <p:graphicFrame>
        <p:nvGraphicFramePr>
          <p:cNvPr id="497" name="Table 16"/>
          <p:cNvGraphicFramePr/>
          <p:nvPr/>
        </p:nvGraphicFramePr>
        <p:xfrm>
          <a:off x="5030788" y="371475"/>
          <a:ext cx="2562225" cy="3937000"/>
        </p:xfrm>
        <a:graphic>
          <a:graphicData uri="http://schemas.openxmlformats.org/drawingml/2006/table">
            <a:tbl>
              <a:tblPr/>
              <a:tblGrid>
                <a:gridCol w="886952"/>
                <a:gridCol w="1675273"/>
              </a:tblGrid>
              <a:tr h="6406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  <a:tr h="366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 marL="91431" marR="91431" marT="45737" marB="45737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07575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9" name="CustomShape 1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0" name="CustomShape 2"/>
          <p:cNvSpPr/>
          <p:nvPr/>
        </p:nvSpPr>
        <p:spPr>
          <a:xfrm>
            <a:off x="96838" y="695325"/>
            <a:ext cx="4664075" cy="6021388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1" name="CustomShape 3"/>
          <p:cNvSpPr/>
          <p:nvPr/>
        </p:nvSpPr>
        <p:spPr>
          <a:xfrm>
            <a:off x="4884738" y="695325"/>
            <a:ext cx="3800475" cy="2201863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4868863" y="2959100"/>
            <a:ext cx="3800475" cy="37338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3" name="CustomShape 5"/>
          <p:cNvSpPr/>
          <p:nvPr/>
        </p:nvSpPr>
        <p:spPr>
          <a:xfrm>
            <a:off x="469900" y="3484563"/>
            <a:ext cx="3767138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This is the console where you can type in commands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4" name="CustomShape 6"/>
          <p:cNvSpPr/>
          <p:nvPr/>
        </p:nvSpPr>
        <p:spPr>
          <a:xfrm>
            <a:off x="5440363" y="4416425"/>
            <a:ext cx="2359025" cy="636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Here will show either your files (the files tab) or your plots (the plots tab)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5" name="CustomShape 7"/>
          <p:cNvSpPr/>
          <p:nvPr/>
        </p:nvSpPr>
        <p:spPr>
          <a:xfrm>
            <a:off x="5230813" y="1484313"/>
            <a:ext cx="234315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This lists the variables you have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Working Directory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07" name="CustomShape 2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539" name="CustomShape 3"/>
          <p:cNvSpPr>
            <a:spLocks noChangeArrowheads="1"/>
          </p:cNvSpPr>
          <p:nvPr/>
        </p:nvSpPr>
        <p:spPr bwMode="auto"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R uses a </a:t>
            </a:r>
            <a:r>
              <a:rPr lang="en-GB" altLang="en-GB" sz="3200">
                <a:solidFill>
                  <a:srgbClr val="000000"/>
                </a:solidFill>
              </a:rPr>
              <a:t>‘</a:t>
            </a:r>
            <a:r>
              <a:rPr lang="en-GB" altLang="en-US" sz="3200">
                <a:solidFill>
                  <a:srgbClr val="000000"/>
                </a:solidFill>
              </a:rPr>
              <a:t>working directory</a:t>
            </a:r>
            <a:r>
              <a:rPr lang="en-GB" altLang="en-GB" sz="3200">
                <a:solidFill>
                  <a:srgbClr val="000000"/>
                </a:solidFill>
              </a:rPr>
              <a:t>’</a:t>
            </a:r>
            <a:r>
              <a:rPr lang="en-GB" altLang="en-US" sz="3200">
                <a:solidFill>
                  <a:srgbClr val="000000"/>
                </a:solidFill>
              </a:rPr>
              <a:t> to store your files in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You might have a different one for each project / piece of work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e.g. M:\Documents\GIS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setwd(</a:t>
            </a:r>
            <a:r>
              <a:rPr lang="en-GB" altLang="en-GB" sz="3200">
                <a:solidFill>
                  <a:srgbClr val="000000"/>
                </a:solidFill>
                <a:latin typeface="Courier New" charset="0"/>
              </a:rPr>
              <a:t>“</a:t>
            </a:r>
            <a:r>
              <a:rPr lang="en-GB" altLang="ja-JP" sz="3200">
                <a:solidFill>
                  <a:srgbClr val="000000"/>
                </a:solidFill>
                <a:latin typeface="Courier New" charset="0"/>
                <a:hlinkClick r:id="" action="ppaction://hlinkfile"/>
              </a:rPr>
              <a:t>M:/Documents/GIS</a:t>
            </a:r>
            <a:r>
              <a:rPr lang="en-GB" altLang="en-GB" sz="3200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GB" altLang="ja-JP" sz="3200">
                <a:solidFill>
                  <a:srgbClr val="000000"/>
                </a:solidFill>
                <a:latin typeface="Courier New" charset="0"/>
              </a:rPr>
              <a:t>)</a:t>
            </a:r>
            <a:endParaRPr lang="en-GB" altLang="ja-JP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/home</a:t>
            </a:r>
            <a:r>
              <a:rPr lang="en-GB" altLang="en-US" sz="3200">
                <a:solidFill>
                  <a:srgbClr val="000000"/>
                </a:solidFill>
              </a:rPr>
              <a:t> is the default but this won</a:t>
            </a:r>
            <a:r>
              <a:rPr lang="en-GB" altLang="en-GB" sz="3200">
                <a:solidFill>
                  <a:srgbClr val="000000"/>
                </a:solidFill>
              </a:rPr>
              <a:t>’</a:t>
            </a:r>
            <a:r>
              <a:rPr lang="en-GB" altLang="en-US" sz="3200">
                <a:solidFill>
                  <a:srgbClr val="000000"/>
                </a:solidFill>
              </a:rPr>
              <a:t>t work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Use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 /home/$username/GIS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457200" y="274638"/>
            <a:ext cx="4052888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10" name="CustomShape 2"/>
          <p:cNvSpPr/>
          <p:nvPr/>
        </p:nvSpPr>
        <p:spPr>
          <a:xfrm>
            <a:off x="457200" y="1804988"/>
            <a:ext cx="8228013" cy="43195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>
                <a:solidFill>
                  <a:srgbClr val="000000"/>
                </a:solidFill>
              </a:rPr>
              <a:t>R uses variables to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</a:rPr>
              <a:t>store information –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listed in your </a:t>
            </a:r>
            <a:r>
              <a:rPr lang="en-GB" altLang="en-GB" sz="3200">
                <a:solidFill>
                  <a:srgbClr val="000000"/>
                </a:solidFill>
              </a:rPr>
              <a:t>‘</a:t>
            </a:r>
            <a:r>
              <a:rPr lang="en-GB" altLang="en-US" sz="3200">
                <a:solidFill>
                  <a:srgbClr val="000000"/>
                </a:solidFill>
              </a:rPr>
              <a:t>workspace</a:t>
            </a:r>
            <a:r>
              <a:rPr lang="en-GB" altLang="en-GB" sz="3200">
                <a:solidFill>
                  <a:srgbClr val="000000"/>
                </a:solidFill>
              </a:rPr>
              <a:t>’</a:t>
            </a:r>
            <a:r>
              <a:rPr lang="en-GB" altLang="en-US" sz="3200">
                <a:solidFill>
                  <a:srgbClr val="000000"/>
                </a:solidFill>
              </a:rPr>
              <a:t> (top-right)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When you close R Studio, save workspace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house.prices &lt;- c(120,150,212, 99,199,299,159)</a:t>
            </a:r>
            <a:endParaRPr lang="en-GB" altLang="en-US" sz="1800">
              <a:solidFill>
                <a:srgbClr val="000000"/>
              </a:solidFill>
            </a:endParaRP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0"/>
            <a:ext cx="4519613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13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house.prices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c(120,150,212,99,199,299,159)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1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house.prices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c(120,150,212,99,199,299,159)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house.prices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c(120,150,212,99,199,299,159)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0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What will you get from the course?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457200" y="1227138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Appropriate methods of visualizing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Basic 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Using your own data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Presentations etc. are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available online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Toilets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Fire Alarm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Breaks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8" y="2801938"/>
            <a:ext cx="4548187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19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motorways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&lt;-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readShapeSpatial('meridian-2/			motorway_polyline</a:t>
            </a:r>
            <a:r>
              <a:rPr lang="en-GB" altLang="en-GB" sz="3200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, proj4string =	CRS("+init=epsg:27700"))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See glossary for details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21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motorways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&lt;-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readShapeSpatial('meridian-2/			motorway_polyline</a:t>
            </a:r>
            <a:r>
              <a:rPr lang="en-GB" altLang="en-GB" sz="3200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, proj4string =	CRS("+init=epsg:27700"))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See glossary for details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23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motorways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&lt;-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readShapeSpatial('meridian-2/			motorway_polyline</a:t>
            </a:r>
            <a:r>
              <a:rPr lang="en-GB" altLang="en-GB" sz="3200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, proj4string =	CRS("+init=epsg:27700"))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See glossary for details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motorways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&lt;-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readShapeSpatial('meridian-2/			motorway_polyline</a:t>
            </a:r>
            <a:r>
              <a:rPr lang="en-GB" altLang="en-GB" sz="32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, proj4string =	CRS("+init=epsg:27700"))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See glossary for details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readShapeSpatial('meridian-2/			motorway_polyline</a:t>
            </a:r>
            <a:r>
              <a:rPr lang="en-GB" altLang="en-GB" sz="32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, proj4string =	CRS("+init=epsg:27700"))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readShapeSpatial(</a:t>
            </a:r>
          </a:p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GB" altLang="en-GB" sz="32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meridian-2/	motorway_polyline</a:t>
            </a:r>
            <a:r>
              <a:rPr lang="en-GB" altLang="en-GB" sz="3200" b="1">
                <a:solidFill>
                  <a:srgbClr val="000000"/>
                </a:solidFill>
                <a:latin typeface="Courier New" charset="0"/>
              </a:rPr>
              <a:t>’</a:t>
            </a:r>
            <a:endParaRPr lang="en-GB" altLang="en-US" sz="3200" b="1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	, </a:t>
            </a:r>
          </a:p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	proj4string =	CRS("+init=epsg:27700")</a:t>
            </a:r>
          </a:p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)</a:t>
            </a:r>
            <a:endParaRPr lang="en-GB" altLang="en-US" sz="1800" b="1">
              <a:solidFill>
                <a:srgbClr val="000000"/>
              </a:solidFill>
            </a:endParaRPr>
          </a:p>
          <a:p>
            <a:pPr eaLnBrk="1" hangingPunct="1"/>
            <a:endParaRPr lang="en-GB" altLang="en-US" sz="18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readShapeSpatial(</a:t>
            </a:r>
          </a:p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GB" altLang="en-GB" sz="32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ja-JP" sz="3200">
                <a:solidFill>
                  <a:srgbClr val="000000"/>
                </a:solidFill>
                <a:latin typeface="Courier New" charset="0"/>
              </a:rPr>
              <a:t>meridian-2/	motorway_polyline</a:t>
            </a:r>
            <a:r>
              <a:rPr lang="en-GB" altLang="en-GB" sz="3200">
                <a:solidFill>
                  <a:srgbClr val="000000"/>
                </a:solidFill>
                <a:latin typeface="Courier New" charset="0"/>
              </a:rPr>
              <a:t>’</a:t>
            </a:r>
            <a:endParaRPr lang="en-GB" altLang="ja-JP" sz="32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	,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 </a:t>
            </a: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	proj4string =	 CRS("+init=epsg:27700")</a:t>
            </a:r>
          </a:p>
          <a:p>
            <a:pPr eaLnBrk="1" hangingPunct="1"/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)</a:t>
            </a:r>
            <a:endParaRPr lang="en-GB" altLang="en-US" sz="1800" b="1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82947" name="TextBox 1"/>
          <p:cNvSpPr txBox="1">
            <a:spLocks noChangeArrowheads="1"/>
          </p:cNvSpPr>
          <p:nvPr/>
        </p:nvSpPr>
        <p:spPr bwMode="auto">
          <a:xfrm>
            <a:off x="457200" y="5183188"/>
            <a:ext cx="16494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2800" i="1"/>
              <a:t>Function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readShapeSpatial(</a:t>
            </a: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GB" altLang="en-GB" sz="3200" b="1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meridian-2/	motorway_polyline</a:t>
            </a:r>
            <a:r>
              <a:rPr lang="en-GB" altLang="en-GB" sz="3200" b="1">
                <a:solidFill>
                  <a:srgbClr val="000000"/>
                </a:solidFill>
                <a:latin typeface="Courier New" charset="0"/>
              </a:rPr>
              <a:t>’</a:t>
            </a:r>
            <a:endParaRPr lang="en-GB" altLang="en-US" sz="3200" b="1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	, </a:t>
            </a: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	proj4string = 	CRS("+init=epsg:27700")</a:t>
            </a: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84995" name="TextBox 3"/>
          <p:cNvSpPr txBox="1">
            <a:spLocks noChangeArrowheads="1"/>
          </p:cNvSpPr>
          <p:nvPr/>
        </p:nvSpPr>
        <p:spPr bwMode="auto">
          <a:xfrm>
            <a:off x="457200" y="5168900"/>
            <a:ext cx="19478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2800" i="1"/>
              <a:t>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readShapeSpatial(</a:t>
            </a: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GB" altLang="en-GB" sz="3200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meridian-2/	motorway_polyline</a:t>
            </a:r>
            <a:r>
              <a:rPr lang="en-GB" altLang="en-GB" sz="3200">
                <a:solidFill>
                  <a:srgbClr val="000000"/>
                </a:solidFill>
                <a:latin typeface="Courier New" charset="0"/>
              </a:rPr>
              <a:t>’</a:t>
            </a:r>
            <a:endParaRPr lang="en-GB" altLang="en-US" sz="3200">
              <a:solidFill>
                <a:srgbClr val="000000"/>
              </a:solidFill>
              <a:latin typeface="Courier New" charset="0"/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	, </a:t>
            </a: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	</a:t>
            </a:r>
            <a:r>
              <a:rPr lang="en-GB" altLang="en-US" sz="3200" b="1">
                <a:solidFill>
                  <a:srgbClr val="000000"/>
                </a:solidFill>
                <a:latin typeface="Courier New" charset="0"/>
              </a:rPr>
              <a:t>proj4string =	 CRS("+init=epsg:27700")</a:t>
            </a: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87043" name="TextBox 3"/>
          <p:cNvSpPr txBox="1">
            <a:spLocks noChangeArrowheads="1"/>
          </p:cNvSpPr>
          <p:nvPr/>
        </p:nvSpPr>
        <p:spPr bwMode="auto">
          <a:xfrm>
            <a:off x="457200" y="5168900"/>
            <a:ext cx="19478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2800" i="1"/>
              <a:t>Parameter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Variables and Assignment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motorways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&lt;-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readShapeSpatial('meridian-2/			motorway_polyline</a:t>
            </a:r>
            <a:r>
              <a:rPr lang="en-GB" altLang="en-GB" sz="3200">
                <a:solidFill>
                  <a:srgbClr val="000000"/>
                </a:solidFill>
                <a:latin typeface="Courier New" charset="0"/>
              </a:rPr>
              <a:t>’</a:t>
            </a:r>
            <a:r>
              <a:rPr lang="en-GB" altLang="en-US" sz="3200">
                <a:solidFill>
                  <a:srgbClr val="000000"/>
                </a:solidFill>
                <a:latin typeface="Courier New" charset="0"/>
              </a:rPr>
              <a:t>, proj4string =	CRS("+init=epsg:27700"))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See glossary for details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Case sensitive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2800">
                <a:solidFill>
                  <a:srgbClr val="000000"/>
                </a:solidFill>
                <a:latin typeface="Courier New" charset="0"/>
              </a:rPr>
              <a:t>Motorways ≠ motorways ≠ mOtOrWaYs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457200" y="1177925"/>
            <a:ext cx="8228013" cy="5538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9:45am - 10:15am – What is GIS &amp; R?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10:15am - 11am – Prac. 1 </a:t>
            </a:r>
            <a:r>
              <a:rPr lang="en-GB" altLang="en-US" sz="3200" i="1">
                <a:solidFill>
                  <a:srgbClr val="000000"/>
                </a:solidFill>
              </a:rPr>
              <a:t>Intro to GIS &amp; R</a:t>
            </a:r>
            <a:r>
              <a:rPr lang="en-GB" altLang="en-US" sz="3200">
                <a:solidFill>
                  <a:srgbClr val="000000"/>
                </a:solidFill>
              </a:rPr>
              <a:t>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11:00am - 11:30am – Classification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11:45am - 12:30pm – Prac. 1 </a:t>
            </a:r>
            <a:r>
              <a:rPr lang="en-GB" altLang="en-US" sz="3200" i="1">
                <a:solidFill>
                  <a:srgbClr val="000000"/>
                </a:solidFill>
              </a:rPr>
              <a:t>Intro to GIS &amp; R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 i="1">
                <a:solidFill>
                  <a:srgbClr val="000000"/>
                </a:solidFill>
              </a:rPr>
              <a:t>12:30pm - 1:30pm – Lunch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1:30pm - 1:45pm – Recap and Making Maps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1:45pm - 3:00pm – Practical 2 </a:t>
            </a:r>
            <a:r>
              <a:rPr lang="en-GB" altLang="en-US" sz="3200" i="1">
                <a:solidFill>
                  <a:srgbClr val="000000"/>
                </a:solidFill>
              </a:rPr>
              <a:t>Analysis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 i="1">
                <a:solidFill>
                  <a:srgbClr val="000000"/>
                </a:solidFill>
              </a:rPr>
              <a:t>3:00pm - 3:15pm – Coffee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3:15pm - 4pm/4:30pm – Practical 2 </a:t>
            </a:r>
            <a:r>
              <a:rPr lang="en-GB" altLang="en-US" sz="3200" i="1">
                <a:solidFill>
                  <a:srgbClr val="000000"/>
                </a:solidFill>
              </a:rPr>
              <a:t>BYOD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Data Formats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30" name="CustomShape 2"/>
          <p:cNvSpPr/>
          <p:nvPr/>
        </p:nvSpPr>
        <p:spPr>
          <a:xfrm>
            <a:off x="457200" y="1600200"/>
            <a:ext cx="8415338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frames are like a table or spreadsheet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dataframe[rows,cols]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dataframe[1,] </a:t>
            </a: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row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dataframe[,1] </a:t>
            </a: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first col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Practical Approach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457200" y="1417638"/>
            <a:ext cx="8228013" cy="47069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(Primarily) self-led practical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Good to explore the options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Ask questions as we go through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Try things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 the help 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?command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Typing out Code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34" name="CustomShape 2"/>
          <p:cNvSpPr/>
          <p:nvPr/>
        </p:nvSpPr>
        <p:spPr>
          <a:xfrm>
            <a:off x="457200" y="1106488"/>
            <a:ext cx="8228013" cy="50180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i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Log on: </a:t>
            </a:r>
            <a:r>
              <a:rPr lang="en-GB" sz="3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Username: </a:t>
            </a:r>
            <a:r>
              <a:rPr lang="en-GB" sz="3200" i="1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cdrc</a:t>
            </a:r>
            <a:r>
              <a:rPr lang="en-GB" sz="3200" i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-X </a:t>
            </a:r>
            <a:r>
              <a:rPr lang="en-GB" sz="3200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Pw</a:t>
            </a:r>
            <a:r>
              <a:rPr lang="en-GB" sz="3200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  <a:r>
              <a:rPr lang="en-GB" sz="3200" i="1" u="sng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GB" sz="3200" i="1" u="sng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cdrc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Why do I make you type out code?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Helps the learning process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Make you think about what the code does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algn="ctr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sz="3200" i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(but you can copy/paste long bits)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Optional Exercises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 and Green post-its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Breaks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457200" y="273050"/>
            <a:ext cx="8228013" cy="1144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6" name="CustomShape 2"/>
          <p:cNvSpPr/>
          <p:nvPr/>
        </p:nvSpPr>
        <p:spPr>
          <a:xfrm>
            <a:off x="457200" y="1604963"/>
            <a:ext cx="8228013" cy="39766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"/>
            <a:ext cx="9144000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457200" y="273050"/>
            <a:ext cx="8228013" cy="1144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9" name="CustomShape 2"/>
          <p:cNvSpPr/>
          <p:nvPr/>
        </p:nvSpPr>
        <p:spPr>
          <a:xfrm>
            <a:off x="457200" y="1604963"/>
            <a:ext cx="8228013" cy="39766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457200" y="273050"/>
            <a:ext cx="8228013" cy="1144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2" name="CustomShape 2"/>
          <p:cNvSpPr/>
          <p:nvPr/>
        </p:nvSpPr>
        <p:spPr>
          <a:xfrm>
            <a:off x="457200" y="1604963"/>
            <a:ext cx="8228013" cy="39766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457200" y="273050"/>
            <a:ext cx="8228013" cy="1144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5" name="CustomShape 2"/>
          <p:cNvSpPr/>
          <p:nvPr/>
        </p:nvSpPr>
        <p:spPr>
          <a:xfrm>
            <a:off x="457200" y="1604963"/>
            <a:ext cx="8228013" cy="39766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0"/>
            <a:ext cx="91138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457200" y="273050"/>
            <a:ext cx="8228013" cy="1144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8" name="CustomShape 2"/>
          <p:cNvSpPr/>
          <p:nvPr/>
        </p:nvSpPr>
        <p:spPr>
          <a:xfrm>
            <a:off x="457200" y="1604963"/>
            <a:ext cx="8228013" cy="39766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3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0" name="CustomShape 3"/>
          <p:cNvSpPr/>
          <p:nvPr/>
        </p:nvSpPr>
        <p:spPr>
          <a:xfrm>
            <a:off x="457200" y="3151188"/>
            <a:ext cx="717550" cy="642937"/>
          </a:xfrm>
          <a:prstGeom prst="rect">
            <a:avLst/>
          </a:prstGeom>
          <a:noFill/>
          <a:ln w="223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Load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52" name="CustomShape 2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33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1" t="33127" r="25987" b="2222"/>
          <a:stretch>
            <a:fillRect/>
          </a:stretch>
        </p:blipFill>
        <p:spPr bwMode="auto">
          <a:xfrm>
            <a:off x="0" y="1520825"/>
            <a:ext cx="6618288" cy="533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7681" r="26123" b="21570"/>
          <a:stretch>
            <a:fillRect/>
          </a:stretch>
        </p:blipFill>
        <p:spPr bwMode="auto">
          <a:xfrm>
            <a:off x="1882775" y="1100138"/>
            <a:ext cx="7402513" cy="456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6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219075" y="1177925"/>
            <a:ext cx="8704263" cy="51704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>
                <a:solidFill>
                  <a:srgbClr val="000000"/>
                </a:solidFill>
              </a:rPr>
              <a:t>10:15am – 11:00am – What is GIS &amp; R?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>
                <a:solidFill>
                  <a:srgbClr val="000000"/>
                </a:solidFill>
              </a:rPr>
              <a:t>11:00am – 11:30am – Prac. 1 </a:t>
            </a:r>
            <a:r>
              <a:rPr lang="en-GB" altLang="en-US" sz="3000" i="1">
                <a:solidFill>
                  <a:srgbClr val="000000"/>
                </a:solidFill>
              </a:rPr>
              <a:t>Intro to GIS &amp; R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>
                <a:solidFill>
                  <a:srgbClr val="000000"/>
                </a:solidFill>
              </a:rPr>
              <a:t>11:30am – 12:00pm – Classification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>
                <a:solidFill>
                  <a:srgbClr val="000000"/>
                </a:solidFill>
              </a:rPr>
              <a:t>12:30pm – 12:30pm – Prac. 1 </a:t>
            </a:r>
            <a:r>
              <a:rPr lang="en-GB" altLang="en-US" sz="3000" i="1">
                <a:solidFill>
                  <a:srgbClr val="000000"/>
                </a:solidFill>
              </a:rPr>
              <a:t>Intro to GIS &amp; R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 i="1">
                <a:solidFill>
                  <a:srgbClr val="000000"/>
                </a:solidFill>
              </a:rPr>
              <a:t>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 i="1">
                <a:solidFill>
                  <a:srgbClr val="000000"/>
                </a:solidFill>
              </a:rPr>
              <a:t>12:30pm – 1:30pm – Lunch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 i="1">
                <a:solidFill>
                  <a:srgbClr val="000000"/>
                </a:solidFill>
              </a:rPr>
              <a:t> 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>
                <a:solidFill>
                  <a:srgbClr val="000000"/>
                </a:solidFill>
              </a:rPr>
              <a:t>1:30pm - 1:45pm – Recap and Making Maps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>
                <a:solidFill>
                  <a:srgbClr val="000000"/>
                </a:solidFill>
              </a:rPr>
              <a:t>1:45pm – 3:00pm – Prac. 2 </a:t>
            </a:r>
            <a:r>
              <a:rPr lang="en-GB" altLang="en-US" sz="3000" i="1">
                <a:solidFill>
                  <a:srgbClr val="000000"/>
                </a:solidFill>
              </a:rPr>
              <a:t>Analysis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 i="1">
                <a:solidFill>
                  <a:srgbClr val="000000"/>
                </a:solidFill>
              </a:rPr>
              <a:t>3:00pm </a:t>
            </a:r>
            <a:r>
              <a:rPr lang="en-GB" altLang="en-US" sz="3000">
                <a:solidFill>
                  <a:srgbClr val="000000"/>
                </a:solidFill>
              </a:rPr>
              <a:t>–</a:t>
            </a:r>
            <a:r>
              <a:rPr lang="en-GB" altLang="en-US" sz="3000" i="1">
                <a:solidFill>
                  <a:srgbClr val="000000"/>
                </a:solidFill>
              </a:rPr>
              <a:t> 3:15pm – Coffee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3000">
                <a:solidFill>
                  <a:srgbClr val="000000"/>
                </a:solidFill>
              </a:rPr>
              <a:t>3:15pm – 4pm/4:30pm – Prac. 2 </a:t>
            </a:r>
            <a:r>
              <a:rPr lang="en-GB" altLang="en-US" sz="3000" i="1">
                <a:solidFill>
                  <a:srgbClr val="000000"/>
                </a:solidFill>
              </a:rPr>
              <a:t>BYOD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58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10:15am – 11:00am – What is GIS &amp; R?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11:00am – 11:30am – Prac. 1 </a:t>
            </a: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11:30am – 12:00pm –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12:30pm – Prac. 1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1:30pm – Lunch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1:30pm - 1:45pm – Recap and Making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1:45pm - 3:00pm – Prac. 2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3:00pm - 3:15pm – Coffee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3:15pm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4pm/4:30pm – Prac. 2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BYOD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59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61" name="CustomShape 2"/>
          <p:cNvSpPr/>
          <p:nvPr/>
        </p:nvSpPr>
        <p:spPr>
          <a:xfrm>
            <a:off x="457200" y="1178640"/>
            <a:ext cx="822816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10:00am - 10:25am – What is GIS &amp; R?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10:25am - 11:15am – Prac. 1 </a:t>
            </a:r>
            <a:r>
              <a:rPr lang="en-GB" sz="32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11:15am - 11:45am –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11:45am - 12:30pm – Prac. 1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- 1:15pm – Lunch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1:15pm - 1:45pm – Recap and Making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1:45pm - 3:00pm – Prac. 2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3:00pm - 3:15pm – Coffee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3:15pm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4pm/4:30pm – Prac. 2 </a:t>
            </a:r>
            <a:r>
              <a:rPr lang="en-GB" sz="32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BYOD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457200" y="1600200"/>
            <a:ext cx="3656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Colour in the values for Age (10 min)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 your choices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3" r="7385" b="7257"/>
          <a:stretch>
            <a:fillRect/>
          </a:stretch>
        </p:blipFill>
        <p:spPr bwMode="auto">
          <a:xfrm>
            <a:off x="4411663" y="1320800"/>
            <a:ext cx="3941762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67" name="CustomShape 2"/>
          <p:cNvSpPr/>
          <p:nvPr/>
        </p:nvSpPr>
        <p:spPr>
          <a:xfrm>
            <a:off x="457200" y="1600200"/>
            <a:ext cx="3656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Colour in the values for Age (10 min)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Discuss your choices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Colours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Classes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445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3" r="7385" b="7257"/>
          <a:stretch>
            <a:fillRect/>
          </a:stretch>
        </p:blipFill>
        <p:spPr bwMode="auto">
          <a:xfrm>
            <a:off x="4411663" y="1320800"/>
            <a:ext cx="3941762" cy="513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Map Design: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70" name="CustomShape 2"/>
          <p:cNvSpPr/>
          <p:nvPr/>
        </p:nvSpPr>
        <p:spPr>
          <a:xfrm>
            <a:off x="457200" y="1108075"/>
            <a:ext cx="8228013" cy="47069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Choropleth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maps have colours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you choose the colours?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Why is this  important?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Output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User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71" name="CustomShape 3"/>
          <p:cNvSpPr/>
          <p:nvPr/>
        </p:nvSpPr>
        <p:spPr>
          <a:xfrm>
            <a:off x="469900" y="6435725"/>
            <a:ext cx="1747838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colorbrewer.org</a:t>
            </a:r>
          </a:p>
        </p:txBody>
      </p:sp>
      <p:pic>
        <p:nvPicPr>
          <p:cNvPr id="10547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t="12341" r="10817" b="6464"/>
          <a:stretch>
            <a:fillRect/>
          </a:stretch>
        </p:blipFill>
        <p:spPr bwMode="auto">
          <a:xfrm>
            <a:off x="2676525" y="2990850"/>
            <a:ext cx="63373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Map Design: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457200" y="1600200"/>
            <a:ext cx="38592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Choropleth</a:t>
            </a: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maps have classes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do you choose the classes?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Why is this  important?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64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0"/>
          <a:stretch>
            <a:fillRect/>
          </a:stretch>
        </p:blipFill>
        <p:spPr bwMode="auto">
          <a:xfrm>
            <a:off x="4602163" y="1825625"/>
            <a:ext cx="3519487" cy="363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6" name="CustomShape 3"/>
          <p:cNvSpPr/>
          <p:nvPr/>
        </p:nvSpPr>
        <p:spPr>
          <a:xfrm>
            <a:off x="-306388" y="6437313"/>
            <a:ext cx="9723438" cy="301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400">
                <a:solidFill>
                  <a:srgbClr val="000000"/>
                </a:solidFill>
              </a:rPr>
              <a:t>© 2014 The Pennsylvania State University, https://www.e-education.psu.edu/geog486/l4_p7.html#classification_schemes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Map Design: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78" name="CustomShape 2"/>
          <p:cNvSpPr/>
          <p:nvPr/>
        </p:nvSpPr>
        <p:spPr>
          <a:xfrm>
            <a:off x="3759200" y="3244850"/>
            <a:ext cx="1624013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[,"Age0to4pc"]</a:t>
            </a:r>
          </a:p>
        </p:txBody>
      </p:sp>
      <p:pic>
        <p:nvPicPr>
          <p:cNvPr id="1075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182688"/>
            <a:ext cx="4627562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"/>
          <a:stretch>
            <a:fillRect/>
          </a:stretch>
        </p:blipFill>
        <p:spPr bwMode="auto">
          <a:xfrm>
            <a:off x="4032250" y="1192213"/>
            <a:ext cx="5110163" cy="566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1" name="CustomShape 1"/>
          <p:cNvSpPr/>
          <p:nvPr/>
        </p:nvSpPr>
        <p:spPr>
          <a:xfrm>
            <a:off x="457200" y="252413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Map Design: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85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8"/>
            <a:ext cx="4625975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" name="Line 2"/>
          <p:cNvSpPr/>
          <p:nvPr/>
        </p:nvSpPr>
        <p:spPr>
          <a:xfrm>
            <a:off x="1584325" y="2452688"/>
            <a:ext cx="0" cy="32893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4" name="Line 3"/>
          <p:cNvSpPr/>
          <p:nvPr/>
        </p:nvSpPr>
        <p:spPr>
          <a:xfrm>
            <a:off x="2019300" y="2454275"/>
            <a:ext cx="0" cy="328771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5" name="Line 4"/>
          <p:cNvSpPr/>
          <p:nvPr/>
        </p:nvSpPr>
        <p:spPr>
          <a:xfrm>
            <a:off x="2290763" y="2463800"/>
            <a:ext cx="0" cy="32893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6" name="Line 5"/>
          <p:cNvSpPr/>
          <p:nvPr/>
        </p:nvSpPr>
        <p:spPr>
          <a:xfrm>
            <a:off x="2670175" y="2454275"/>
            <a:ext cx="0" cy="3287713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7" name="Line 6"/>
          <p:cNvSpPr/>
          <p:nvPr/>
        </p:nvSpPr>
        <p:spPr>
          <a:xfrm>
            <a:off x="3051175" y="2454275"/>
            <a:ext cx="0" cy="328930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Map Design: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89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0957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41425"/>
            <a:ext cx="7915275" cy="416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1" name="CustomShape 3"/>
          <p:cNvSpPr/>
          <p:nvPr/>
        </p:nvSpPr>
        <p:spPr>
          <a:xfrm>
            <a:off x="0" y="6213475"/>
            <a:ext cx="9142413" cy="636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http://www.directionsmag.com/entry/choropleth-mapping-with-exploratory-data-analysis/123579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93" name="CustomShape 2"/>
          <p:cNvSpPr/>
          <p:nvPr/>
        </p:nvSpPr>
        <p:spPr>
          <a:xfrm>
            <a:off x="6092825" y="5748338"/>
            <a:ext cx="3071813" cy="6365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http://www.directionsmag.com/entry/choropleth-mapping-with-exploratory-data-analysis/123579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33350"/>
            <a:ext cx="5853113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346450"/>
            <a:ext cx="5853113" cy="299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6" name="CustomShape 3"/>
          <p:cNvSpPr/>
          <p:nvPr/>
        </p:nvSpPr>
        <p:spPr>
          <a:xfrm>
            <a:off x="6154738" y="1038225"/>
            <a:ext cx="2982912" cy="6381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Quantiles</a:t>
            </a:r>
          </a:p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- </a:t>
            </a:r>
            <a:r>
              <a:rPr lang="en-GB" altLang="en-GB" sz="1800">
                <a:solidFill>
                  <a:srgbClr val="000000"/>
                </a:solidFill>
              </a:rPr>
              <a:t>“</a:t>
            </a:r>
            <a:r>
              <a:rPr lang="en-GB" altLang="en-US" sz="1800">
                <a:solidFill>
                  <a:srgbClr val="000000"/>
                </a:solidFill>
              </a:rPr>
              <a:t>equal sized data subsets</a:t>
            </a:r>
            <a:r>
              <a:rPr lang="en-GB" altLang="en-GB" sz="1800">
                <a:solidFill>
                  <a:srgbClr val="000000"/>
                </a:solidFill>
              </a:rPr>
              <a:t>”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597" name="CustomShape 4"/>
          <p:cNvSpPr/>
          <p:nvPr/>
        </p:nvSpPr>
        <p:spPr>
          <a:xfrm>
            <a:off x="6448425" y="3525838"/>
            <a:ext cx="2314575" cy="14620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Natural Breaks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reduce variance </a:t>
            </a:r>
          </a:p>
          <a:p>
            <a:pPr marL="285840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tarSymbol"/>
              <a:buChar char="-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within class</a:t>
            </a:r>
          </a:p>
          <a:p>
            <a:pPr marL="285840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tarSymbol"/>
              <a:buChar char="-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increase variance </a:t>
            </a:r>
          </a:p>
          <a:p>
            <a:pPr marL="285840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StarSymbol"/>
              <a:buChar char="-"/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between classes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What is GIS?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57200" y="1160463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Turning (spatial) data into information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Using this information to answer questions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How have housing conditions changed in the past ten years?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974850"/>
            <a:ext cx="1539875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" name="CustomShape 3"/>
          <p:cNvSpPr/>
          <p:nvPr/>
        </p:nvSpPr>
        <p:spPr>
          <a:xfrm>
            <a:off x="0" y="6550025"/>
            <a:ext cx="9040813" cy="3032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GB" altLang="en-US" sz="1400">
                <a:solidFill>
                  <a:srgbClr val="000000"/>
                </a:solidFill>
              </a:rPr>
              <a:t>http://www.flickr.com/photos/dsleeter_2000/3097476532 &amp; ESRI Course </a:t>
            </a:r>
            <a:r>
              <a:rPr lang="en-GB" altLang="en-GB" sz="1400">
                <a:solidFill>
                  <a:srgbClr val="000000"/>
                </a:solidFill>
              </a:rPr>
              <a:t>“</a:t>
            </a:r>
            <a:r>
              <a:rPr lang="en-GB" altLang="en-US" sz="1400">
                <a:solidFill>
                  <a:srgbClr val="000000"/>
                </a:solidFill>
              </a:rPr>
              <a:t>Teaching with GIS</a:t>
            </a:r>
            <a:r>
              <a:rPr lang="en-GB" altLang="en-GB" sz="1400">
                <a:solidFill>
                  <a:srgbClr val="000000"/>
                </a:solidFill>
              </a:rPr>
              <a:t>”</a:t>
            </a:r>
            <a:r>
              <a:rPr lang="en-GB" altLang="en-US" sz="1400">
                <a:solidFill>
                  <a:srgbClr val="000000"/>
                </a:solidFill>
              </a:rPr>
              <a:t> </a:t>
            </a:r>
            <a:endParaRPr lang="en-GB" altLang="en-US" sz="1800">
              <a:solidFill>
                <a:srgbClr val="000000"/>
              </a:solidFill>
            </a:endParaRPr>
          </a:p>
        </p:txBody>
      </p:sp>
      <p:sp>
        <p:nvSpPr>
          <p:cNvPr id="298" name="CustomShape 4"/>
          <p:cNvSpPr/>
          <p:nvPr/>
        </p:nvSpPr>
        <p:spPr>
          <a:xfrm>
            <a:off x="2752725" y="2479675"/>
            <a:ext cx="801688" cy="536575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58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84"/>
          <a:stretch>
            <a:fillRect/>
          </a:stretch>
        </p:blipFill>
        <p:spPr bwMode="auto">
          <a:xfrm>
            <a:off x="3810000" y="1946275"/>
            <a:ext cx="4344988" cy="159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CustomShape 1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99" name="CustomShape 2"/>
          <p:cNvSpPr/>
          <p:nvPr/>
        </p:nvSpPr>
        <p:spPr>
          <a:xfrm>
            <a:off x="6092825" y="5748338"/>
            <a:ext cx="3071813" cy="6365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http://www.directionsmag.com/entry/choropleth-mapping-with-exploratory-data-analysis/123579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00" name="CustomShape 3"/>
          <p:cNvSpPr/>
          <p:nvPr/>
        </p:nvSpPr>
        <p:spPr>
          <a:xfrm>
            <a:off x="6483350" y="1878013"/>
            <a:ext cx="2119313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Standard Deviation</a:t>
            </a:r>
          </a:p>
        </p:txBody>
      </p:sp>
      <p:pic>
        <p:nvPicPr>
          <p:cNvPr id="11162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0"/>
            <a:ext cx="6132513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2" name="CustomShape 4"/>
          <p:cNvSpPr/>
          <p:nvPr/>
        </p:nvSpPr>
        <p:spPr>
          <a:xfrm>
            <a:off x="1482725" y="3495675"/>
            <a:ext cx="2909888" cy="31067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GB" altLang="en-US" sz="1800">
                <a:solidFill>
                  <a:srgbClr val="000000"/>
                </a:solidFill>
              </a:rPr>
              <a:t>R has:</a:t>
            </a: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1800">
                <a:solidFill>
                  <a:srgbClr val="000000"/>
                </a:solidFill>
              </a:rPr>
              <a:t>fixed</a:t>
            </a: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1800">
                <a:solidFill>
                  <a:srgbClr val="000000"/>
                </a:solidFill>
              </a:rPr>
              <a:t>sd</a:t>
            </a: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1800">
                <a:solidFill>
                  <a:srgbClr val="000000"/>
                </a:solidFill>
              </a:rPr>
              <a:t>equal</a:t>
            </a: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1800">
                <a:solidFill>
                  <a:srgbClr val="000000"/>
                </a:solidFill>
              </a:rPr>
              <a:t>pretty</a:t>
            </a: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1800">
                <a:solidFill>
                  <a:srgbClr val="000000"/>
                </a:solidFill>
              </a:rPr>
              <a:t>quantile</a:t>
            </a: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1800">
                <a:solidFill>
                  <a:srgbClr val="000000"/>
                </a:solidFill>
              </a:rPr>
              <a:t>fisher</a:t>
            </a: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1800">
                <a:solidFill>
                  <a:srgbClr val="000000"/>
                </a:solidFill>
              </a:rPr>
              <a:t>jenks</a:t>
            </a:r>
          </a:p>
          <a:p>
            <a:pPr eaLnBrk="1" hangingPunct="1">
              <a:buClr>
                <a:srgbClr val="000000"/>
              </a:buClr>
              <a:buFont typeface="Arial" charset="0"/>
              <a:buChar char="•"/>
            </a:pPr>
            <a:r>
              <a:rPr lang="en-GB" altLang="en-US" sz="1800">
                <a:solidFill>
                  <a:srgbClr val="000000"/>
                </a:solidFill>
              </a:rPr>
              <a:t>….</a:t>
            </a:r>
          </a:p>
          <a:p>
            <a:pPr eaLnBrk="1" hangingPunct="1"/>
            <a:endParaRPr lang="en-GB" altLang="en-US" sz="1800">
              <a:solidFill>
                <a:srgbClr val="000000"/>
              </a:solidFill>
            </a:endParaRPr>
          </a:p>
          <a:p>
            <a:pPr eaLnBrk="1" hangingPunct="1"/>
            <a:r>
              <a:rPr lang="en-GB" altLang="en-US" sz="1800" i="1">
                <a:solidFill>
                  <a:srgbClr val="000000"/>
                </a:solidFill>
              </a:rPr>
              <a:t>(from </a:t>
            </a:r>
            <a:r>
              <a:rPr lang="en-GB" altLang="en-US" sz="1800" i="1">
                <a:solidFill>
                  <a:srgbClr val="000000"/>
                </a:solidFill>
                <a:latin typeface="Courier New" charset="0"/>
              </a:rPr>
              <a:t>?classIntervals</a:t>
            </a:r>
            <a:r>
              <a:rPr lang="en-GB" altLang="en-US" sz="1800" i="1">
                <a:solidFill>
                  <a:srgbClr val="000000"/>
                </a:solidFill>
              </a:rPr>
              <a:t>)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457200" y="382588"/>
            <a:ext cx="4037013" cy="5741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 do this in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13666" name="Content Placehold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654050"/>
            <a:ext cx="433705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CustomShape 1"/>
          <p:cNvSpPr/>
          <p:nvPr/>
        </p:nvSpPr>
        <p:spPr>
          <a:xfrm>
            <a:off x="457200" y="382588"/>
            <a:ext cx="4037013" cy="5741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 do this in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14690" name="Content Placehold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654050"/>
            <a:ext cx="433705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457200" y="382588"/>
            <a:ext cx="4037013" cy="5741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 do this in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15714" name="Content Placehold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654050"/>
            <a:ext cx="433705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457200" y="382588"/>
            <a:ext cx="4037013" cy="5741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 do this in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16738" name="Content Placehold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654050"/>
            <a:ext cx="433705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457200" y="382588"/>
            <a:ext cx="4037013" cy="5741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Can do this in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2800" b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17762" name="Content Placeholder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654050"/>
            <a:ext cx="4337050" cy="519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CustomShape 1"/>
          <p:cNvSpPr/>
          <p:nvPr/>
        </p:nvSpPr>
        <p:spPr>
          <a:xfrm>
            <a:off x="457200" y="274638"/>
            <a:ext cx="8228013" cy="8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Why is it important?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1878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1085850"/>
            <a:ext cx="4064000" cy="577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38238"/>
            <a:ext cx="2463800" cy="400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457200" y="274638"/>
            <a:ext cx="8228013" cy="8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Why is it important?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198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4"/>
          <a:stretch>
            <a:fillRect/>
          </a:stretch>
        </p:blipFill>
        <p:spPr bwMode="auto">
          <a:xfrm>
            <a:off x="0" y="1019175"/>
            <a:ext cx="4843463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6"/>
          <a:stretch>
            <a:fillRect/>
          </a:stretch>
        </p:blipFill>
        <p:spPr bwMode="auto">
          <a:xfrm>
            <a:off x="4222750" y="3527425"/>
            <a:ext cx="4921250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1019175"/>
            <a:ext cx="3030537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" name="CustomShape 2"/>
          <p:cNvSpPr/>
          <p:nvPr/>
        </p:nvSpPr>
        <p:spPr>
          <a:xfrm>
            <a:off x="0" y="5703888"/>
            <a:ext cx="4572000" cy="1003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http://www.markmonmonier.com/how_to_lie_with_maps_14880.htm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https://www.researchgate.net/publication/37420071_How_to_Lie_with_Maps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http://www.freeworldmaps.net/united-states/northeast/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CustomShape 1"/>
          <p:cNvSpPr/>
          <p:nvPr/>
        </p:nvSpPr>
        <p:spPr>
          <a:xfrm>
            <a:off x="457200" y="274638"/>
            <a:ext cx="8228013" cy="8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Why is it important?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22" name="CustomShape 2"/>
          <p:cNvSpPr/>
          <p:nvPr/>
        </p:nvSpPr>
        <p:spPr>
          <a:xfrm>
            <a:off x="3373438" y="5970588"/>
            <a:ext cx="1092200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Quantile </a:t>
            </a:r>
          </a:p>
        </p:txBody>
      </p:sp>
      <p:sp>
        <p:nvSpPr>
          <p:cNvPr id="623" name="CustomShape 3"/>
          <p:cNvSpPr/>
          <p:nvPr/>
        </p:nvSpPr>
        <p:spPr>
          <a:xfrm>
            <a:off x="4735513" y="1139825"/>
            <a:ext cx="1751012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Natural Breaks </a:t>
            </a:r>
          </a:p>
        </p:txBody>
      </p:sp>
      <p:sp>
        <p:nvSpPr>
          <p:cNvPr id="624" name="CustomShape 4"/>
          <p:cNvSpPr/>
          <p:nvPr/>
        </p:nvSpPr>
        <p:spPr>
          <a:xfrm>
            <a:off x="300038" y="396875"/>
            <a:ext cx="977900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Age 0-4</a:t>
            </a:r>
          </a:p>
        </p:txBody>
      </p:sp>
      <p:pic>
        <p:nvPicPr>
          <p:cNvPr id="12083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6" t="27499" b="22482"/>
          <a:stretch>
            <a:fillRect/>
          </a:stretch>
        </p:blipFill>
        <p:spPr bwMode="auto">
          <a:xfrm>
            <a:off x="111125" y="1139825"/>
            <a:ext cx="4795838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6" t="26762" r="4494" b="22482"/>
          <a:stretch>
            <a:fillRect/>
          </a:stretch>
        </p:blipFill>
        <p:spPr bwMode="auto">
          <a:xfrm>
            <a:off x="4625975" y="2847975"/>
            <a:ext cx="4422775" cy="386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457200" y="274638"/>
            <a:ext cx="8228013" cy="863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Why is it important?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28" name="CustomShape 2"/>
          <p:cNvSpPr/>
          <p:nvPr/>
        </p:nvSpPr>
        <p:spPr>
          <a:xfrm>
            <a:off x="3405188" y="5970588"/>
            <a:ext cx="1028700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Quantile</a:t>
            </a:r>
          </a:p>
        </p:txBody>
      </p:sp>
      <p:sp>
        <p:nvSpPr>
          <p:cNvPr id="629" name="CustomShape 3"/>
          <p:cNvSpPr/>
          <p:nvPr/>
        </p:nvSpPr>
        <p:spPr>
          <a:xfrm>
            <a:off x="4767263" y="1139825"/>
            <a:ext cx="1687512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Natural Breaks</a:t>
            </a:r>
          </a:p>
        </p:txBody>
      </p:sp>
      <p:sp>
        <p:nvSpPr>
          <p:cNvPr id="630" name="CustomShape 4"/>
          <p:cNvSpPr/>
          <p:nvPr/>
        </p:nvSpPr>
        <p:spPr>
          <a:xfrm>
            <a:off x="300038" y="396875"/>
            <a:ext cx="977900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Age 0-4</a:t>
            </a:r>
          </a:p>
        </p:txBody>
      </p:sp>
      <p:pic>
        <p:nvPicPr>
          <p:cNvPr id="12186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6" t="27499" r="3720" b="22482"/>
          <a:stretch>
            <a:fillRect/>
          </a:stretch>
        </p:blipFill>
        <p:spPr bwMode="auto">
          <a:xfrm>
            <a:off x="111125" y="1139825"/>
            <a:ext cx="4513263" cy="384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86" t="26762" r="4494" b="22482"/>
          <a:stretch>
            <a:fillRect/>
          </a:stretch>
        </p:blipFill>
        <p:spPr bwMode="auto">
          <a:xfrm>
            <a:off x="4625975" y="2847975"/>
            <a:ext cx="4422775" cy="386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8" t="21423" r="78899" b="71519"/>
          <a:stretch>
            <a:fillRect/>
          </a:stretch>
        </p:blipFill>
        <p:spPr bwMode="auto">
          <a:xfrm>
            <a:off x="363538" y="4273550"/>
            <a:ext cx="1320800" cy="114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1" t="21347" r="78152" b="71657"/>
          <a:stretch>
            <a:fillRect/>
          </a:stretch>
        </p:blipFill>
        <p:spPr bwMode="auto">
          <a:xfrm>
            <a:off x="4978400" y="2268538"/>
            <a:ext cx="1519238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b="1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Types of questions a GIS can answer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560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9888"/>
            <a:ext cx="9101138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2" name="CustomShape 2"/>
          <p:cNvSpPr/>
          <p:nvPr/>
        </p:nvSpPr>
        <p:spPr>
          <a:xfrm>
            <a:off x="2843213" y="6534150"/>
            <a:ext cx="3238500" cy="303213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4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Source: Kraak &amp; Ormeling (2003) p.7.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01125" cy="858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7" name="CustomShape 2"/>
          <p:cNvSpPr/>
          <p:nvPr/>
        </p:nvSpPr>
        <p:spPr>
          <a:xfrm>
            <a:off x="288925" y="989013"/>
            <a:ext cx="8228013" cy="4270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http://www.flickr.com/photos/idvsolutions/6691496421/in/photostream/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39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39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8" t="18170" r="1962" b="19781"/>
          <a:stretch>
            <a:fillRect/>
          </a:stretch>
        </p:blipFill>
        <p:spPr bwMode="auto">
          <a:xfrm>
            <a:off x="0" y="0"/>
            <a:ext cx="9142413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1" name="CustomShape 3"/>
          <p:cNvSpPr/>
          <p:nvPr/>
        </p:nvSpPr>
        <p:spPr>
          <a:xfrm>
            <a:off x="0" y="6488113"/>
            <a:ext cx="6110288" cy="3635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http://uxblog.idvsolutions.com/2011/10/telling-truth.html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R Scripts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43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Why use scripts?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Easier to correct code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Can easily re run sections of code, or all code if you need to start again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Good to enable you to reload data etc. if you move machines, or don</a:t>
            </a:r>
            <a:r>
              <a:rPr lang="en-GB" altLang="en-GB" sz="2800">
                <a:solidFill>
                  <a:srgbClr val="000000"/>
                </a:solidFill>
              </a:rPr>
              <a:t>’</a:t>
            </a:r>
            <a:r>
              <a:rPr lang="en-GB" altLang="en-US" sz="2800">
                <a:solidFill>
                  <a:srgbClr val="000000"/>
                </a:solidFill>
              </a:rPr>
              <a:t>t 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have your workspace 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saved</a:t>
            </a:r>
            <a:endParaRPr lang="en-GB" altLang="en-US" sz="1800">
              <a:solidFill>
                <a:srgbClr val="000000"/>
              </a:solidFill>
            </a:endParaRPr>
          </a:p>
        </p:txBody>
      </p:sp>
      <p:pic>
        <p:nvPicPr>
          <p:cNvPr id="1249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7" b="39568"/>
          <a:stretch>
            <a:fillRect/>
          </a:stretch>
        </p:blipFill>
        <p:spPr bwMode="auto">
          <a:xfrm>
            <a:off x="5586413" y="4154488"/>
            <a:ext cx="2857500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5534025"/>
            <a:ext cx="1169988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7" name="CustomShape 2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595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732463"/>
            <a:ext cx="28765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9" name="CustomShape 3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Link to survey: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125958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26625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1" name="CustomShape 4"/>
          <p:cNvSpPr/>
          <p:nvPr/>
        </p:nvSpPr>
        <p:spPr>
          <a:xfrm>
            <a:off x="96838" y="4192588"/>
            <a:ext cx="4664075" cy="2525712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5"/>
          <p:cNvSpPr/>
          <p:nvPr/>
        </p:nvSpPr>
        <p:spPr>
          <a:xfrm>
            <a:off x="96838" y="673100"/>
            <a:ext cx="4664075" cy="3452813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6"/>
          <p:cNvSpPr/>
          <p:nvPr/>
        </p:nvSpPr>
        <p:spPr>
          <a:xfrm>
            <a:off x="4884738" y="695325"/>
            <a:ext cx="3800475" cy="2201863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7"/>
          <p:cNvSpPr/>
          <p:nvPr/>
        </p:nvSpPr>
        <p:spPr>
          <a:xfrm>
            <a:off x="4884738" y="2982913"/>
            <a:ext cx="3800475" cy="3735387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8"/>
          <p:cNvSpPr/>
          <p:nvPr/>
        </p:nvSpPr>
        <p:spPr>
          <a:xfrm>
            <a:off x="469900" y="4648200"/>
            <a:ext cx="3767138" cy="271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This is the console where you can type in commands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56" name="CustomShape 9"/>
          <p:cNvSpPr/>
          <p:nvPr/>
        </p:nvSpPr>
        <p:spPr>
          <a:xfrm>
            <a:off x="5440363" y="4416425"/>
            <a:ext cx="2359025" cy="6365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Here will show either your files (the files tab) or your plots (the plots tab)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57" name="CustomShape 10"/>
          <p:cNvSpPr/>
          <p:nvPr/>
        </p:nvSpPr>
        <p:spPr>
          <a:xfrm>
            <a:off x="5230813" y="1484313"/>
            <a:ext cx="2343150" cy="271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This lists the variables you have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58" name="CustomShape 11"/>
          <p:cNvSpPr/>
          <p:nvPr/>
        </p:nvSpPr>
        <p:spPr>
          <a:xfrm>
            <a:off x="892175" y="1498600"/>
            <a:ext cx="2503488" cy="2714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200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This is where you can write scripts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5534025"/>
            <a:ext cx="1169988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1" name="CustomShape 2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698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732463"/>
            <a:ext cx="28765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81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3"/>
          <a:stretch>
            <a:fillRect/>
          </a:stretch>
        </p:blipFill>
        <p:spPr bwMode="auto">
          <a:xfrm>
            <a:off x="0" y="-141288"/>
            <a:ext cx="8797925" cy="699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4" name="CustomShape 3"/>
          <p:cNvSpPr/>
          <p:nvPr/>
        </p:nvSpPr>
        <p:spPr>
          <a:xfrm>
            <a:off x="966788" y="3687763"/>
            <a:ext cx="3184525" cy="3635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Ctrl-Enter to run line/selection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5534025"/>
            <a:ext cx="1169988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7" name="CustomShape 2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800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732463"/>
            <a:ext cx="2876550" cy="72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800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83"/>
          <a:stretch>
            <a:fillRect/>
          </a:stretch>
        </p:blipFill>
        <p:spPr bwMode="auto">
          <a:xfrm>
            <a:off x="0" y="-141288"/>
            <a:ext cx="8797925" cy="6997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0" name="CustomShape 3"/>
          <p:cNvSpPr/>
          <p:nvPr/>
        </p:nvSpPr>
        <p:spPr>
          <a:xfrm>
            <a:off x="966788" y="3756025"/>
            <a:ext cx="3184525" cy="3635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Working Directory</a:t>
            </a:r>
          </a:p>
        </p:txBody>
      </p:sp>
      <p:sp>
        <p:nvSpPr>
          <p:cNvPr id="671" name="CustomShape 4"/>
          <p:cNvSpPr/>
          <p:nvPr/>
        </p:nvSpPr>
        <p:spPr>
          <a:xfrm>
            <a:off x="720725" y="4437063"/>
            <a:ext cx="2624138" cy="219075"/>
          </a:xfrm>
          <a:prstGeom prst="rect">
            <a:avLst/>
          </a:prstGeom>
          <a:noFill/>
          <a:ln w="2556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recap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73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Useful tips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Up arrow in the console shows you the previous command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History contains a history of all commands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Plot window has a back arrow, and an export option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Scripts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43040" lvl="1" indent="-284400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–"/>
              <a:defRPr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Tab completion, libraries</a:t>
            </a: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Code debugging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75" name="CustomShape 2"/>
          <p:cNvSpPr/>
          <p:nvPr/>
        </p:nvSpPr>
        <p:spPr>
          <a:xfrm>
            <a:off x="457200" y="1314450"/>
            <a:ext cx="8228013" cy="48101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>
            <a:lvl1pPr marL="342900" indent="-3413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416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R error messages can be cryptic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3200">
                <a:solidFill>
                  <a:srgbClr val="000000"/>
                </a:solidFill>
              </a:rPr>
              <a:t>Remember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case sensitive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picky about , [ ] ( )</a:t>
            </a:r>
            <a:endParaRPr lang="en-GB" altLang="en-US" sz="1800">
              <a:solidFill>
                <a:srgbClr val="000000"/>
              </a:solidFill>
            </a:endParaRPr>
          </a:p>
          <a:p>
            <a:pPr lvl="1"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–"/>
            </a:pPr>
            <a:r>
              <a:rPr lang="en-GB" altLang="en-US" sz="2800">
                <a:solidFill>
                  <a:srgbClr val="000000"/>
                </a:solidFill>
              </a:rPr>
              <a:t>typos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  <a:latin typeface="Courier New" charset="0"/>
              </a:rPr>
              <a:t>Error in getinfo.shape(fn) : Error opening SHP file</a:t>
            </a:r>
            <a:r>
              <a:rPr lang="en-GB" altLang="en-US" sz="2800">
                <a:solidFill>
                  <a:srgbClr val="000000"/>
                </a:solidFill>
              </a:rPr>
              <a:t> </a:t>
            </a:r>
            <a:r>
              <a:rPr lang="en-GB" altLang="en-US" sz="2800" i="1">
                <a:solidFill>
                  <a:srgbClr val="000000"/>
                </a:solidFill>
              </a:rPr>
              <a:t>can</a:t>
            </a:r>
            <a:r>
              <a:rPr lang="en-GB" altLang="en-GB" sz="2800" i="1">
                <a:solidFill>
                  <a:srgbClr val="000000"/>
                </a:solidFill>
              </a:rPr>
              <a:t>’</a:t>
            </a:r>
            <a:r>
              <a:rPr lang="en-GB" altLang="en-US" sz="2800" i="1">
                <a:solidFill>
                  <a:srgbClr val="000000"/>
                </a:solidFill>
              </a:rPr>
              <a:t>t find shapefile</a:t>
            </a:r>
            <a:endParaRPr lang="en-GB" altLang="en-US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  <a:latin typeface="Courier New" charset="0"/>
              </a:rPr>
              <a:t>Error: could not find function "readShapeSpatial</a:t>
            </a:r>
            <a:r>
              <a:rPr lang="en-GB" altLang="en-GB" sz="2800">
                <a:solidFill>
                  <a:srgbClr val="000000"/>
                </a:solidFill>
                <a:latin typeface="Courier New" charset="0"/>
              </a:rPr>
              <a:t>”</a:t>
            </a:r>
            <a:r>
              <a:rPr lang="en-GB" altLang="ja-JP" sz="2800">
                <a:solidFill>
                  <a:srgbClr val="000000"/>
                </a:solidFill>
              </a:rPr>
              <a:t> </a:t>
            </a:r>
            <a:r>
              <a:rPr lang="en-GB" altLang="ja-JP" sz="2800" i="1">
                <a:solidFill>
                  <a:srgbClr val="000000"/>
                </a:solidFill>
              </a:rPr>
              <a:t>can</a:t>
            </a:r>
            <a:r>
              <a:rPr lang="en-GB" altLang="en-GB" sz="2800" i="1">
                <a:solidFill>
                  <a:srgbClr val="000000"/>
                </a:solidFill>
              </a:rPr>
              <a:t>’</a:t>
            </a:r>
            <a:r>
              <a:rPr lang="en-GB" altLang="ja-JP" sz="2800" i="1">
                <a:solidFill>
                  <a:srgbClr val="000000"/>
                </a:solidFill>
              </a:rPr>
              <a:t>t find function</a:t>
            </a:r>
            <a:endParaRPr lang="en-GB" altLang="ja-JP" sz="1800">
              <a:solidFill>
                <a:srgbClr val="000000"/>
              </a:solidFill>
            </a:endParaRPr>
          </a:p>
          <a:p>
            <a:pPr eaLnBrk="1" hangingPunct="1">
              <a:lnSpc>
                <a:spcPct val="110000"/>
              </a:lnSpc>
              <a:buClr>
                <a:srgbClr val="000000"/>
              </a:buClr>
              <a:buFont typeface="Arial" charset="0"/>
              <a:buChar char="•"/>
            </a:pPr>
            <a:r>
              <a:rPr lang="en-GB" altLang="en-US" sz="2800">
                <a:solidFill>
                  <a:srgbClr val="000000"/>
                </a:solidFill>
              </a:rPr>
              <a:t>See glossary helpsheet – and let me know what to add!</a:t>
            </a:r>
            <a:endParaRPr lang="en-GB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7" name="CustomShape 2"/>
          <p:cNvSpPr/>
          <p:nvPr/>
        </p:nvSpPr>
        <p:spPr>
          <a:xfrm>
            <a:off x="457200" y="1600200"/>
            <a:ext cx="8228013" cy="45243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ustomShape 1"/>
          <p:cNvSpPr/>
          <p:nvPr/>
        </p:nvSpPr>
        <p:spPr>
          <a:xfrm>
            <a:off x="457200" y="274638"/>
            <a:ext cx="8228013" cy="114141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4400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</a:rPr>
              <a:t>Outline of the day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79" name="CustomShape 2"/>
          <p:cNvSpPr/>
          <p:nvPr/>
        </p:nvSpPr>
        <p:spPr>
          <a:xfrm>
            <a:off x="219600" y="1178640"/>
            <a:ext cx="8703720" cy="516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10:15am – 11:00am – What is GIS &amp; R?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11:00am – 11:30am – Prac. 1 </a:t>
            </a:r>
            <a:r>
              <a:rPr lang="en-GB" sz="300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11:30am – 12:00pm – Classification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12:30pm – Prac. 1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 to GIS &amp; R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12:30pm – 1:30pm – Lunch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1:30pm - 1:45pm – Recap and Making Maps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1:45pm - 3:00pm – Prac. 2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Analysis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3:00pm - 3:15pm – Coffee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343080" indent="-341640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3:15pm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</a:t>
            </a:r>
            <a:r>
              <a:rPr lang="en-GB"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4pm/4:30pm – Prac. 2 </a:t>
            </a:r>
            <a:r>
              <a:rPr lang="en-GB" sz="3000" i="1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BYOD</a:t>
            </a:r>
            <a:endParaRPr lang="en-GB" spc="-1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680" name="CustomShape 3"/>
          <p:cNvSpPr/>
          <p:nvPr/>
        </p:nvSpPr>
        <p:spPr>
          <a:xfrm>
            <a:off x="6435725" y="6350000"/>
            <a:ext cx="184150" cy="3683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3583</Words>
  <Application>Microsoft Macintosh PowerPoint</Application>
  <PresentationFormat>On-screen Show (4:3)</PresentationFormat>
  <Paragraphs>919</Paragraphs>
  <Slides>152</Slides>
  <Notes>16</Notes>
  <HiddenSlides>12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152</vt:i4>
      </vt:variant>
    </vt:vector>
  </HeadingPairs>
  <TitlesOfParts>
    <vt:vector size="168" baseType="lpstr">
      <vt:lpstr>Arial</vt:lpstr>
      <vt:lpstr>ＭＳ Ｐゴシック</vt:lpstr>
      <vt:lpstr>DejaVu Sans</vt:lpstr>
      <vt:lpstr>Times New Roman</vt:lpstr>
      <vt:lpstr>Calibri</vt:lpstr>
      <vt:lpstr>Verdana</vt:lpstr>
      <vt:lpstr>Wingdings</vt:lpstr>
      <vt:lpstr>Courier New</vt:lpstr>
      <vt:lpstr>StarSymbol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Bearman, Nick</dc:creator>
  <dc:description/>
  <cp:lastModifiedBy>Bearman, Nick</cp:lastModifiedBy>
  <cp:revision>2</cp:revision>
  <cp:lastPrinted>2016-03-02T15:03:21Z</cp:lastPrinted>
  <dcterms:created xsi:type="dcterms:W3CDTF">2017-02-17T12:16:09Z</dcterms:created>
  <dcterms:modified xsi:type="dcterms:W3CDTF">2017-02-17T12:18:31Z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8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128</vt:i4>
  </property>
</Properties>
</file>